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p:sldMasterIdLst>
    <p:sldMasterId id="2147483648" r:id="rId1"/>
  </p:sldMasterIdLst>
  <p:notesMasterIdLst>
    <p:notesMasterId r:id="rId17"/>
  </p:notesMasterIdLst>
  <p:sldIdLst>
    <p:sldId id="335" r:id="rId2"/>
    <p:sldId id="282" r:id="rId3"/>
    <p:sldId id="331" r:id="rId4"/>
    <p:sldId id="288" r:id="rId5"/>
    <p:sldId id="289" r:id="rId6"/>
    <p:sldId id="343" r:id="rId7"/>
    <p:sldId id="344" r:id="rId8"/>
    <p:sldId id="345" r:id="rId9"/>
    <p:sldId id="346" r:id="rId10"/>
    <p:sldId id="347" r:id="rId11"/>
    <p:sldId id="349" r:id="rId12"/>
    <p:sldId id="334" r:id="rId13"/>
    <p:sldId id="290" r:id="rId14"/>
    <p:sldId id="333" r:id="rId15"/>
    <p:sldId id="350" r:id="rId16"/>
  </p:sldIdLst>
  <p:sldSz cx="12192000" cy="6858000"/>
  <p:notesSz cx="6858000" cy="9144000"/>
  <p:custShowLst>
    <p:custShow name="自定义放映 1" id="0">
      <p:sldLst>
        <p:sld r:id="rId3"/>
      </p:sldLst>
    </p:custShow>
  </p:custShowLst>
  <p:custDataLst>
    <p:tags r:id="rId18"/>
  </p:custDataLst>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609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1219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2438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3048000" algn="l" defTabSz="1218565"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3657600" algn="l" defTabSz="1218565"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4267200" algn="l" defTabSz="1218565"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4876800" algn="l" defTabSz="1218565"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015">
          <p15:clr>
            <a:srgbClr val="A4A3A4"/>
          </p15:clr>
        </p15:guide>
        <p15:guide id="2" pos="392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ffice User" initials="OU" lastIdx="1" clrIdx="0">
    <p:extLst>
      <p:ext uri="{19B8F6BF-5375-455C-9EA6-DF929625EA0E}">
        <p15:presenceInfo xmlns:p15="http://schemas.microsoft.com/office/powerpoint/2012/main" userId="S::svip5372@my365.site::55a19f8d-5e09-4fa6-99f9-1e69e005faf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A223D"/>
    <a:srgbClr val="2A3864"/>
    <a:srgbClr val="00487E"/>
    <a:srgbClr val="0067B4"/>
    <a:srgbClr val="004274"/>
    <a:srgbClr val="3BCCFF"/>
    <a:srgbClr val="34A3FF"/>
    <a:srgbClr val="29C7FF"/>
    <a:srgbClr val="FF1919"/>
    <a:srgbClr val="FF2D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192" autoAdjust="0"/>
    <p:restoredTop sz="94464" autoAdjust="0"/>
  </p:normalViewPr>
  <p:slideViewPr>
    <p:cSldViewPr>
      <p:cViewPr varScale="1">
        <p:scale>
          <a:sx n="107" d="100"/>
          <a:sy n="107" d="100"/>
        </p:scale>
        <p:origin x="184" y="248"/>
      </p:cViewPr>
      <p:guideLst>
        <p:guide orient="horz" pos="2015"/>
        <p:guide pos="3929"/>
      </p:guideLst>
    </p:cSldViewPr>
  </p:slideViewPr>
  <p:notesTextViewPr>
    <p:cViewPr>
      <p:scale>
        <a:sx n="1" d="1"/>
        <a:sy n="1" d="1"/>
      </p:scale>
      <p:origin x="0" y="0"/>
    </p:cViewPr>
  </p:notesTextViewPr>
  <p:sorterViewPr>
    <p:cViewPr varScale="1">
      <p:scale>
        <a:sx n="1" d="1"/>
        <a:sy n="1" d="1"/>
      </p:scale>
      <p:origin x="0" y="0"/>
    </p:cViewPr>
  </p:sorterViewPr>
  <p:gridSpacing cx="76198" cy="7619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02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200"/>
            </a:lvl1pPr>
          </a:lstStyle>
          <a:p>
            <a:r>
              <a:rPr lang="zh-CN" altLang="en-US"/>
              <a:t>单击此处添加标题</a:t>
            </a:r>
          </a:p>
        </p:txBody>
      </p:sp>
      <p:sp>
        <p:nvSpPr>
          <p:cNvPr id="3075" name="Rectangle 3"/>
          <p:cNvSpPr>
            <a:spLocks noGrp="1" noChangeArrowheads="1"/>
          </p:cNvSpPr>
          <p:nvPr>
            <p:ph type="dt" idx="1"/>
          </p:nvPr>
        </p:nvSpPr>
        <p:spPr bwMode="auto">
          <a:xfrm>
            <a:off x="3883025" y="0"/>
            <a:ext cx="29733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200"/>
            </a:lvl1pPr>
          </a:lstStyle>
          <a:p>
            <a:endParaRPr lang="en-US" dirty="0"/>
          </a:p>
        </p:txBody>
      </p:sp>
      <p:sp>
        <p:nvSpPr>
          <p:cNvPr id="3076" name="Rectangle 4"/>
          <p:cNvSpPr>
            <a:spLocks noGrp="1" noRot="1" noChangeAspect="1" noChangeArrowheads="1"/>
          </p:cNvSpPr>
          <p:nvPr>
            <p:ph type="sldImg" idx="2"/>
          </p:nvPr>
        </p:nvSpPr>
        <p:spPr bwMode="auto">
          <a:xfrm>
            <a:off x="381000" y="685800"/>
            <a:ext cx="6096000"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3077" name="Rectangle 5"/>
          <p:cNvSpPr>
            <a:spLocks noGrp="1" noRot="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078" name="Rectangle 6"/>
          <p:cNvSpPr>
            <a:spLocks noGrp="1" noChangeArrowheads="1"/>
          </p:cNvSpPr>
          <p:nvPr>
            <p:ph type="ftr" sz="quarter" idx="4"/>
          </p:nvPr>
        </p:nvSpPr>
        <p:spPr bwMode="auto">
          <a:xfrm>
            <a:off x="0" y="8685213"/>
            <a:ext cx="29702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defRPr sz="1200"/>
            </a:lvl1pPr>
          </a:lstStyle>
          <a:p>
            <a:endParaRPr lang="en-US" dirty="0"/>
          </a:p>
        </p:txBody>
      </p:sp>
      <p:sp>
        <p:nvSpPr>
          <p:cNvPr id="3079" name="Rectangle 7"/>
          <p:cNvSpPr>
            <a:spLocks noGrp="1" noChangeArrowheads="1"/>
          </p:cNvSpPr>
          <p:nvPr>
            <p:ph type="sldNum" sz="quarter" idx="5"/>
          </p:nvPr>
        </p:nvSpPr>
        <p:spPr bwMode="auto">
          <a:xfrm>
            <a:off x="3883025" y="8685213"/>
            <a:ext cx="29733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lgn="r">
              <a:defRPr sz="1200"/>
            </a:lvl1pPr>
          </a:lstStyle>
          <a:p>
            <a:fld id="{3A930D33-079D-4CA9-A1E7-7078CAC5F2FE}" type="slidenum">
              <a:rPr lang="zh-CN" altLang="en-US"/>
              <a:t>‹#›</a:t>
            </a:fld>
            <a:endParaRPr lang="en-US" dirty="0"/>
          </a:p>
        </p:txBody>
      </p:sp>
    </p:spTree>
    <p:extLst>
      <p:ext uri="{BB962C8B-B14F-4D97-AF65-F5344CB8AC3E}">
        <p14:creationId xmlns:p14="http://schemas.microsoft.com/office/powerpoint/2010/main" val="1919998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1pPr>
    <a:lvl2pPr marL="60960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2pPr>
    <a:lvl3pPr marL="121920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3pPr>
    <a:lvl4pPr marL="182880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4pPr>
    <a:lvl5pPr marL="243840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5pPr>
    <a:lvl6pPr marL="3048000" algn="l" defTabSz="1218565" rtl="0" eaLnBrk="1" latinLnBrk="0" hangingPunct="1">
      <a:defRPr sz="1600" kern="1200">
        <a:solidFill>
          <a:schemeClr val="tx1"/>
        </a:solidFill>
        <a:latin typeface="+mn-lt"/>
        <a:ea typeface="+mn-ea"/>
        <a:cs typeface="+mn-cs"/>
      </a:defRPr>
    </a:lvl6pPr>
    <a:lvl7pPr marL="3657600" algn="l" defTabSz="1218565" rtl="0" eaLnBrk="1" latinLnBrk="0" hangingPunct="1">
      <a:defRPr sz="1600" kern="1200">
        <a:solidFill>
          <a:schemeClr val="tx1"/>
        </a:solidFill>
        <a:latin typeface="+mn-lt"/>
        <a:ea typeface="+mn-ea"/>
        <a:cs typeface="+mn-cs"/>
      </a:defRPr>
    </a:lvl7pPr>
    <a:lvl8pPr marL="4267200" algn="l" defTabSz="1218565" rtl="0" eaLnBrk="1" latinLnBrk="0" hangingPunct="1">
      <a:defRPr sz="1600" kern="1200">
        <a:solidFill>
          <a:schemeClr val="tx1"/>
        </a:solidFill>
        <a:latin typeface="+mn-lt"/>
        <a:ea typeface="+mn-ea"/>
        <a:cs typeface="+mn-cs"/>
      </a:defRPr>
    </a:lvl8pPr>
    <a:lvl9pPr marL="4876800" algn="l" defTabSz="121856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A930D33-079D-4CA9-A1E7-7078CAC5F2FE}" type="slidenum">
              <a:rPr lang="zh-CN" altLang="en-US" smtClean="0"/>
              <a:t>1</a:t>
            </a:fld>
            <a:endParaRPr lang="en-US" dirty="0"/>
          </a:p>
        </p:txBody>
      </p:sp>
    </p:spTree>
    <p:extLst>
      <p:ext uri="{BB962C8B-B14F-4D97-AF65-F5344CB8AC3E}">
        <p14:creationId xmlns:p14="http://schemas.microsoft.com/office/powerpoint/2010/main" val="4628336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10</a:t>
            </a:fld>
            <a:endParaRPr lang="zh-CN" altLang="en-US"/>
          </a:p>
        </p:txBody>
      </p:sp>
    </p:spTree>
    <p:extLst>
      <p:ext uri="{BB962C8B-B14F-4D97-AF65-F5344CB8AC3E}">
        <p14:creationId xmlns:p14="http://schemas.microsoft.com/office/powerpoint/2010/main" val="5372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11</a:t>
            </a:fld>
            <a:endParaRPr lang="zh-CN" altLang="en-US"/>
          </a:p>
        </p:txBody>
      </p:sp>
    </p:spTree>
    <p:extLst>
      <p:ext uri="{BB962C8B-B14F-4D97-AF65-F5344CB8AC3E}">
        <p14:creationId xmlns:p14="http://schemas.microsoft.com/office/powerpoint/2010/main" val="2341742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12</a:t>
            </a:fld>
            <a:endParaRPr lang="zh-CN" altLang="en-US"/>
          </a:p>
        </p:txBody>
      </p:sp>
    </p:spTree>
    <p:extLst>
      <p:ext uri="{BB962C8B-B14F-4D97-AF65-F5344CB8AC3E}">
        <p14:creationId xmlns:p14="http://schemas.microsoft.com/office/powerpoint/2010/main" val="15809510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13</a:t>
            </a:fld>
            <a:endParaRPr lang="zh-CN" altLang="en-US"/>
          </a:p>
        </p:txBody>
      </p:sp>
    </p:spTree>
    <p:extLst>
      <p:ext uri="{BB962C8B-B14F-4D97-AF65-F5344CB8AC3E}">
        <p14:creationId xmlns:p14="http://schemas.microsoft.com/office/powerpoint/2010/main" val="109604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14</a:t>
            </a:fld>
            <a:endParaRPr lang="zh-CN" altLang="en-US"/>
          </a:p>
        </p:txBody>
      </p:sp>
    </p:spTree>
    <p:extLst>
      <p:ext uri="{BB962C8B-B14F-4D97-AF65-F5344CB8AC3E}">
        <p14:creationId xmlns:p14="http://schemas.microsoft.com/office/powerpoint/2010/main" val="32527228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15</a:t>
            </a:fld>
            <a:endParaRPr lang="zh-CN" altLang="en-US"/>
          </a:p>
        </p:txBody>
      </p:sp>
    </p:spTree>
    <p:extLst>
      <p:ext uri="{BB962C8B-B14F-4D97-AF65-F5344CB8AC3E}">
        <p14:creationId xmlns:p14="http://schemas.microsoft.com/office/powerpoint/2010/main" val="2573173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A930D33-079D-4CA9-A1E7-7078CAC5F2FE}" type="slidenum">
              <a:rPr lang="zh-CN" altLang="en-US" smtClean="0"/>
              <a:t>2</a:t>
            </a:fld>
            <a:endParaRPr lang="en-US" dirty="0"/>
          </a:p>
        </p:txBody>
      </p:sp>
    </p:spTree>
    <p:extLst>
      <p:ext uri="{BB962C8B-B14F-4D97-AF65-F5344CB8AC3E}">
        <p14:creationId xmlns:p14="http://schemas.microsoft.com/office/powerpoint/2010/main" val="16440997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3</a:t>
            </a:fld>
            <a:endParaRPr lang="zh-CN" altLang="en-US"/>
          </a:p>
        </p:txBody>
      </p:sp>
    </p:spTree>
    <p:extLst>
      <p:ext uri="{BB962C8B-B14F-4D97-AF65-F5344CB8AC3E}">
        <p14:creationId xmlns:p14="http://schemas.microsoft.com/office/powerpoint/2010/main" val="3841132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4</a:t>
            </a:fld>
            <a:endParaRPr lang="zh-CN" altLang="en-US"/>
          </a:p>
        </p:txBody>
      </p:sp>
    </p:spTree>
    <p:extLst>
      <p:ext uri="{BB962C8B-B14F-4D97-AF65-F5344CB8AC3E}">
        <p14:creationId xmlns:p14="http://schemas.microsoft.com/office/powerpoint/2010/main" val="895419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5</a:t>
            </a:fld>
            <a:endParaRPr lang="zh-CN" altLang="en-US"/>
          </a:p>
        </p:txBody>
      </p:sp>
    </p:spTree>
    <p:extLst>
      <p:ext uri="{BB962C8B-B14F-4D97-AF65-F5344CB8AC3E}">
        <p14:creationId xmlns:p14="http://schemas.microsoft.com/office/powerpoint/2010/main" val="2583810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6</a:t>
            </a:fld>
            <a:endParaRPr lang="zh-CN" altLang="en-US"/>
          </a:p>
        </p:txBody>
      </p:sp>
    </p:spTree>
    <p:extLst>
      <p:ext uri="{BB962C8B-B14F-4D97-AF65-F5344CB8AC3E}">
        <p14:creationId xmlns:p14="http://schemas.microsoft.com/office/powerpoint/2010/main" val="40771638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7</a:t>
            </a:fld>
            <a:endParaRPr lang="zh-CN" altLang="en-US"/>
          </a:p>
        </p:txBody>
      </p:sp>
    </p:spTree>
    <p:extLst>
      <p:ext uri="{BB962C8B-B14F-4D97-AF65-F5344CB8AC3E}">
        <p14:creationId xmlns:p14="http://schemas.microsoft.com/office/powerpoint/2010/main" val="3514281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8</a:t>
            </a:fld>
            <a:endParaRPr lang="zh-CN" altLang="en-US"/>
          </a:p>
        </p:txBody>
      </p:sp>
    </p:spTree>
    <p:extLst>
      <p:ext uri="{BB962C8B-B14F-4D97-AF65-F5344CB8AC3E}">
        <p14:creationId xmlns:p14="http://schemas.microsoft.com/office/powerpoint/2010/main" val="33623396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9</a:t>
            </a:fld>
            <a:endParaRPr lang="zh-CN" altLang="en-US"/>
          </a:p>
        </p:txBody>
      </p:sp>
    </p:spTree>
    <p:extLst>
      <p:ext uri="{BB962C8B-B14F-4D97-AF65-F5344CB8AC3E}">
        <p14:creationId xmlns:p14="http://schemas.microsoft.com/office/powerpoint/2010/main" val="1739784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3048000" y="12680"/>
            <a:ext cx="6096000" cy="6832640"/>
          </a:xfrm>
          <a:prstGeom prst="rect">
            <a:avLst/>
          </a:prstGeom>
        </p:spPr>
        <p:txBody>
          <a:bodyPr>
            <a:spAutoFit/>
          </a:bodyPr>
          <a:lstStyle/>
          <a:p>
            <a:pPr algn="ctr">
              <a:lnSpc>
                <a:spcPct val="150000"/>
              </a:lnSpc>
            </a:pPr>
            <a:r>
              <a:rPr lang="zh-CN" altLang="en-US" sz="4000" b="1" dirty="0">
                <a:solidFill>
                  <a:schemeClr val="bg1"/>
                </a:solidFill>
                <a:cs typeface="+mn-ea"/>
                <a:sym typeface="+mn-lt"/>
              </a:rPr>
              <a:t>版权声明</a:t>
            </a:r>
          </a:p>
          <a:p>
            <a:pPr algn="just">
              <a:lnSpc>
                <a:spcPct val="150000"/>
              </a:lnSpc>
            </a:pPr>
            <a:endParaRPr lang="zh-CN" altLang="en-US" sz="1800" dirty="0">
              <a:solidFill>
                <a:schemeClr val="bg1"/>
              </a:solidFill>
              <a:cs typeface="+mn-ea"/>
              <a:sym typeface="+mn-lt"/>
            </a:endParaRPr>
          </a:p>
          <a:p>
            <a:pPr algn="just">
              <a:lnSpc>
                <a:spcPct val="150000"/>
              </a:lnSpc>
            </a:pPr>
            <a:r>
              <a:rPr lang="zh-CN" altLang="en-US" sz="1800" dirty="0">
                <a:solidFill>
                  <a:schemeClr val="bg1"/>
                </a:solidFill>
                <a:cs typeface="+mn-ea"/>
                <a:sym typeface="+mn-lt"/>
              </a:rPr>
              <a:t>感谢您下载觅知网平台上提供的</a:t>
            </a:r>
            <a:r>
              <a:rPr lang="en-US" altLang="zh-CN" sz="1800" dirty="0">
                <a:solidFill>
                  <a:schemeClr val="bg1"/>
                </a:solidFill>
                <a:cs typeface="+mn-ea"/>
                <a:sym typeface="+mn-lt"/>
              </a:rPr>
              <a:t>PPT</a:t>
            </a:r>
            <a:r>
              <a:rPr lang="zh-CN" altLang="en-US" sz="1800" dirty="0">
                <a:solidFill>
                  <a:schemeClr val="bg1"/>
                </a:solidFill>
                <a:cs typeface="+mn-ea"/>
                <a:sym typeface="+mn-lt"/>
              </a:rPr>
              <a:t>作品，为了您和觅知网以及原创作者的利益，请勿复制、传播、销售，否则将承担法律责任！觅知网将对作品进行维权，按照传播下载次数进行十倍的索取赔偿！</a:t>
            </a:r>
            <a:endParaRPr lang="en-US" altLang="zh-CN" sz="1800" dirty="0">
              <a:solidFill>
                <a:schemeClr val="bg1"/>
              </a:solidFill>
              <a:cs typeface="+mn-ea"/>
              <a:sym typeface="+mn-lt"/>
            </a:endParaRPr>
          </a:p>
          <a:p>
            <a:pPr algn="just">
              <a:lnSpc>
                <a:spcPct val="150000"/>
              </a:lnSpc>
            </a:pPr>
            <a:endParaRPr lang="zh-CN" altLang="en-US" sz="1800" dirty="0">
              <a:solidFill>
                <a:schemeClr val="bg1"/>
              </a:solidFill>
              <a:cs typeface="+mn-ea"/>
              <a:sym typeface="+mn-lt"/>
            </a:endParaRPr>
          </a:p>
          <a:p>
            <a:pPr algn="just">
              <a:lnSpc>
                <a:spcPct val="150000"/>
              </a:lnSpc>
            </a:pPr>
            <a:r>
              <a:rPr lang="en-US" altLang="zh-CN" sz="1800" dirty="0">
                <a:solidFill>
                  <a:schemeClr val="bg1"/>
                </a:solidFill>
                <a:cs typeface="+mn-ea"/>
                <a:sym typeface="+mn-lt"/>
              </a:rPr>
              <a:t>1.</a:t>
            </a:r>
            <a:r>
              <a:rPr lang="zh-CN" altLang="en-US" sz="1800" dirty="0">
                <a:solidFill>
                  <a:schemeClr val="bg1"/>
                </a:solidFill>
                <a:cs typeface="+mn-ea"/>
                <a:sym typeface="+mn-lt"/>
              </a:rPr>
              <a:t>在觅知网出售的</a:t>
            </a:r>
            <a:r>
              <a:rPr lang="en-US" altLang="zh-CN" sz="1800" dirty="0">
                <a:solidFill>
                  <a:schemeClr val="bg1"/>
                </a:solidFill>
                <a:cs typeface="+mn-ea"/>
                <a:sym typeface="+mn-lt"/>
              </a:rPr>
              <a:t>PPT</a:t>
            </a:r>
            <a:r>
              <a:rPr lang="zh-CN" altLang="en-US" sz="1800" dirty="0">
                <a:solidFill>
                  <a:schemeClr val="bg1"/>
                </a:solidFill>
                <a:cs typeface="+mn-ea"/>
                <a:sym typeface="+mn-lt"/>
              </a:rPr>
              <a:t>模板是免版税类（</a:t>
            </a:r>
            <a:r>
              <a:rPr lang="en-US" altLang="zh-CN" sz="1800" dirty="0">
                <a:solidFill>
                  <a:schemeClr val="bg1"/>
                </a:solidFill>
                <a:cs typeface="+mn-ea"/>
                <a:sym typeface="+mn-lt"/>
              </a:rPr>
              <a:t>RF</a:t>
            </a:r>
            <a:r>
              <a:rPr lang="zh-CN" altLang="en-US" sz="1800" dirty="0">
                <a:solidFill>
                  <a:schemeClr val="bg1"/>
                </a:solidFill>
                <a:cs typeface="+mn-ea"/>
                <a:sym typeface="+mn-lt"/>
              </a:rPr>
              <a:t>：</a:t>
            </a:r>
            <a:r>
              <a:rPr lang="en-US" altLang="zh-CN" sz="1800" dirty="0">
                <a:solidFill>
                  <a:schemeClr val="bg1"/>
                </a:solidFill>
                <a:cs typeface="+mn-ea"/>
                <a:sym typeface="+mn-lt"/>
              </a:rPr>
              <a:t>Royalty-Free</a:t>
            </a:r>
            <a:r>
              <a:rPr lang="zh-CN" altLang="en-US" sz="1800" dirty="0">
                <a:solidFill>
                  <a:schemeClr val="bg1"/>
                </a:solidFill>
                <a:cs typeface="+mn-ea"/>
                <a:sym typeface="+mn-lt"/>
              </a:rPr>
              <a:t>）正版受</a:t>
            </a:r>
            <a:r>
              <a:rPr lang="en-US" altLang="zh-CN" sz="1800" dirty="0">
                <a:solidFill>
                  <a:schemeClr val="bg1"/>
                </a:solidFill>
                <a:cs typeface="+mn-ea"/>
                <a:sym typeface="+mn-lt"/>
              </a:rPr>
              <a:t>《</a:t>
            </a:r>
            <a:r>
              <a:rPr lang="zh-CN" altLang="en-US" sz="1800" dirty="0">
                <a:solidFill>
                  <a:schemeClr val="bg1"/>
                </a:solidFill>
                <a:cs typeface="+mn-ea"/>
                <a:sym typeface="+mn-lt"/>
              </a:rPr>
              <a:t>中国人民共和国著作法</a:t>
            </a:r>
            <a:r>
              <a:rPr lang="en-US" altLang="zh-CN" sz="1800" dirty="0">
                <a:solidFill>
                  <a:schemeClr val="bg1"/>
                </a:solidFill>
                <a:cs typeface="+mn-ea"/>
                <a:sym typeface="+mn-lt"/>
              </a:rPr>
              <a:t>》</a:t>
            </a:r>
            <a:r>
              <a:rPr lang="zh-CN" altLang="en-US" sz="1800" dirty="0">
                <a:solidFill>
                  <a:schemeClr val="bg1"/>
                </a:solidFill>
                <a:cs typeface="+mn-ea"/>
                <a:sym typeface="+mn-lt"/>
              </a:rPr>
              <a:t>和</a:t>
            </a:r>
            <a:r>
              <a:rPr lang="en-US" altLang="zh-CN" sz="1800" dirty="0">
                <a:solidFill>
                  <a:schemeClr val="bg1"/>
                </a:solidFill>
                <a:cs typeface="+mn-ea"/>
                <a:sym typeface="+mn-lt"/>
              </a:rPr>
              <a:t>《</a:t>
            </a:r>
            <a:r>
              <a:rPr lang="zh-CN" altLang="en-US" sz="1800" dirty="0">
                <a:solidFill>
                  <a:schemeClr val="bg1"/>
                </a:solidFill>
                <a:cs typeface="+mn-ea"/>
                <a:sym typeface="+mn-lt"/>
              </a:rPr>
              <a:t>世界版权公约</a:t>
            </a:r>
            <a:r>
              <a:rPr lang="en-US" altLang="zh-CN" sz="1800" dirty="0">
                <a:solidFill>
                  <a:schemeClr val="bg1"/>
                </a:solidFill>
                <a:cs typeface="+mn-ea"/>
                <a:sym typeface="+mn-lt"/>
              </a:rPr>
              <a:t>》</a:t>
            </a:r>
            <a:r>
              <a:rPr lang="zh-CN" altLang="en-US" sz="1800" dirty="0">
                <a:solidFill>
                  <a:schemeClr val="bg1"/>
                </a:solidFill>
                <a:cs typeface="+mn-ea"/>
                <a:sym typeface="+mn-lt"/>
              </a:rPr>
              <a:t>的保护，作品的所有权、版权和著作权归觅知网所有，您下载的是</a:t>
            </a:r>
            <a:r>
              <a:rPr lang="en-US" altLang="zh-CN" sz="1800" dirty="0">
                <a:solidFill>
                  <a:schemeClr val="bg1"/>
                </a:solidFill>
                <a:cs typeface="+mn-ea"/>
                <a:sym typeface="+mn-lt"/>
              </a:rPr>
              <a:t>PPT</a:t>
            </a:r>
            <a:r>
              <a:rPr lang="zh-CN" altLang="en-US" sz="1800" dirty="0">
                <a:solidFill>
                  <a:schemeClr val="bg1"/>
                </a:solidFill>
                <a:cs typeface="+mn-ea"/>
                <a:sym typeface="+mn-lt"/>
              </a:rPr>
              <a:t>模板素材的使用权。</a:t>
            </a:r>
          </a:p>
          <a:p>
            <a:pPr algn="just">
              <a:lnSpc>
                <a:spcPct val="150000"/>
              </a:lnSpc>
            </a:pPr>
            <a:r>
              <a:rPr lang="en-US" altLang="zh-CN" sz="1800" dirty="0">
                <a:solidFill>
                  <a:schemeClr val="bg1"/>
                </a:solidFill>
                <a:cs typeface="+mn-ea"/>
                <a:sym typeface="+mn-lt"/>
              </a:rPr>
              <a:t>2.</a:t>
            </a:r>
            <a:r>
              <a:rPr lang="zh-CN" altLang="en-US" sz="1800" dirty="0">
                <a:solidFill>
                  <a:schemeClr val="bg1"/>
                </a:solidFill>
                <a:cs typeface="+mn-ea"/>
                <a:sym typeface="+mn-lt"/>
              </a:rPr>
              <a:t>不得将觅知网的</a:t>
            </a:r>
            <a:r>
              <a:rPr lang="en-US" altLang="zh-CN" sz="1800" dirty="0">
                <a:solidFill>
                  <a:schemeClr val="bg1"/>
                </a:solidFill>
                <a:cs typeface="+mn-ea"/>
                <a:sym typeface="+mn-lt"/>
              </a:rPr>
              <a:t>PPT</a:t>
            </a:r>
            <a:r>
              <a:rPr lang="zh-CN" altLang="en-US" sz="1800" dirty="0">
                <a:solidFill>
                  <a:schemeClr val="bg1"/>
                </a:solidFill>
                <a:cs typeface="+mn-ea"/>
                <a:sym typeface="+mn-lt"/>
              </a:rPr>
              <a:t>模板、</a:t>
            </a:r>
            <a:r>
              <a:rPr lang="en-US" altLang="zh-CN" sz="1800" dirty="0">
                <a:solidFill>
                  <a:schemeClr val="bg1"/>
                </a:solidFill>
                <a:cs typeface="+mn-ea"/>
                <a:sym typeface="+mn-lt"/>
              </a:rPr>
              <a:t>PPT</a:t>
            </a:r>
            <a:r>
              <a:rPr lang="zh-CN" altLang="en-US" sz="1800" dirty="0">
                <a:solidFill>
                  <a:schemeClr val="bg1"/>
                </a:solidFill>
                <a:cs typeface="+mn-ea"/>
                <a:sym typeface="+mn-lt"/>
              </a:rPr>
              <a:t>素材，本身用于再出售，或者出租、出借、转让、分销、发布或者作为礼物供他人使用，不得转授权、出卖、转让本协议或者本协议中的权利。</a:t>
            </a:r>
          </a:p>
        </p:txBody>
      </p:sp>
    </p:spTree>
  </p:cSld>
  <p:clrMap bg1="lt1" tx1="dk1" bg2="lt2" tx2="dk2" accent1="accent1" accent2="accent2" accent3="accent3" accent4="accent4" accent5="accent5" accent6="accent6" hlink="hlink" folHlink="folHlink"/>
  <p:sldLayoutIdLst>
    <p:sldLayoutId id="2147483650" r:id="rId1"/>
    <p:sldLayoutId id="2147483655" r:id="rId2"/>
  </p:sldLayoutIdLst>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xStyles>
    <p:titleStyle>
      <a:lvl1pPr algn="l" rtl="0" eaLnBrk="0" fontAlgn="base" hangingPunct="0">
        <a:spcBef>
          <a:spcPct val="0"/>
        </a:spcBef>
        <a:spcAft>
          <a:spcPct val="0"/>
        </a:spcAft>
        <a:defRPr sz="5335" b="1">
          <a:solidFill>
            <a:schemeClr val="tx2"/>
          </a:solidFill>
          <a:latin typeface="+mj-lt"/>
          <a:ea typeface="+mj-ea"/>
          <a:cs typeface="+mj-cs"/>
        </a:defRPr>
      </a:lvl1pPr>
      <a:lvl2pPr algn="l" rtl="0" eaLnBrk="0" fontAlgn="base" hangingPunct="0">
        <a:spcBef>
          <a:spcPct val="0"/>
        </a:spcBef>
        <a:spcAft>
          <a:spcPct val="0"/>
        </a:spcAft>
        <a:defRPr sz="5335" b="1">
          <a:solidFill>
            <a:schemeClr val="tx2"/>
          </a:solidFill>
          <a:latin typeface="Arial" panose="020B0604020202020204" pitchFamily="34" charset="0"/>
        </a:defRPr>
      </a:lvl2pPr>
      <a:lvl3pPr algn="l" rtl="0" eaLnBrk="0" fontAlgn="base" hangingPunct="0">
        <a:spcBef>
          <a:spcPct val="0"/>
        </a:spcBef>
        <a:spcAft>
          <a:spcPct val="0"/>
        </a:spcAft>
        <a:defRPr sz="5335" b="1">
          <a:solidFill>
            <a:schemeClr val="tx2"/>
          </a:solidFill>
          <a:latin typeface="Arial" panose="020B0604020202020204" pitchFamily="34" charset="0"/>
        </a:defRPr>
      </a:lvl3pPr>
      <a:lvl4pPr algn="l" rtl="0" eaLnBrk="0" fontAlgn="base" hangingPunct="0">
        <a:spcBef>
          <a:spcPct val="0"/>
        </a:spcBef>
        <a:spcAft>
          <a:spcPct val="0"/>
        </a:spcAft>
        <a:defRPr sz="5335" b="1">
          <a:solidFill>
            <a:schemeClr val="tx2"/>
          </a:solidFill>
          <a:latin typeface="Arial" panose="020B0604020202020204" pitchFamily="34" charset="0"/>
        </a:defRPr>
      </a:lvl4pPr>
      <a:lvl5pPr algn="l" rtl="0" eaLnBrk="0" fontAlgn="base" hangingPunct="0">
        <a:spcBef>
          <a:spcPct val="0"/>
        </a:spcBef>
        <a:spcAft>
          <a:spcPct val="0"/>
        </a:spcAft>
        <a:defRPr sz="5335" b="1">
          <a:solidFill>
            <a:schemeClr val="tx2"/>
          </a:solidFill>
          <a:latin typeface="Arial" panose="020B0604020202020204" pitchFamily="34" charset="0"/>
        </a:defRPr>
      </a:lvl5pPr>
      <a:lvl6pPr marL="609600" algn="l" rtl="0" eaLnBrk="0" fontAlgn="base" hangingPunct="0">
        <a:spcBef>
          <a:spcPct val="0"/>
        </a:spcBef>
        <a:spcAft>
          <a:spcPct val="0"/>
        </a:spcAft>
        <a:defRPr sz="5335" b="1">
          <a:solidFill>
            <a:schemeClr val="tx2"/>
          </a:solidFill>
          <a:latin typeface="Arial" panose="020B0604020202020204" pitchFamily="34" charset="0"/>
        </a:defRPr>
      </a:lvl6pPr>
      <a:lvl7pPr marL="1219200" algn="l" rtl="0" eaLnBrk="0" fontAlgn="base" hangingPunct="0">
        <a:spcBef>
          <a:spcPct val="0"/>
        </a:spcBef>
        <a:spcAft>
          <a:spcPct val="0"/>
        </a:spcAft>
        <a:defRPr sz="5335" b="1">
          <a:solidFill>
            <a:schemeClr val="tx2"/>
          </a:solidFill>
          <a:latin typeface="Arial" panose="020B0604020202020204" pitchFamily="34" charset="0"/>
        </a:defRPr>
      </a:lvl7pPr>
      <a:lvl8pPr marL="1828800" algn="l" rtl="0" eaLnBrk="0" fontAlgn="base" hangingPunct="0">
        <a:spcBef>
          <a:spcPct val="0"/>
        </a:spcBef>
        <a:spcAft>
          <a:spcPct val="0"/>
        </a:spcAft>
        <a:defRPr sz="5335" b="1">
          <a:solidFill>
            <a:schemeClr val="tx2"/>
          </a:solidFill>
          <a:latin typeface="Arial" panose="020B0604020202020204" pitchFamily="34" charset="0"/>
        </a:defRPr>
      </a:lvl8pPr>
      <a:lvl9pPr marL="2438400" algn="l" rtl="0" eaLnBrk="0" fontAlgn="base" hangingPunct="0">
        <a:spcBef>
          <a:spcPct val="0"/>
        </a:spcBef>
        <a:spcAft>
          <a:spcPct val="0"/>
        </a:spcAft>
        <a:defRPr sz="5335" b="1">
          <a:solidFill>
            <a:schemeClr val="tx2"/>
          </a:solidFill>
          <a:latin typeface="Arial" panose="020B0604020202020204" pitchFamily="34" charset="0"/>
        </a:defRPr>
      </a:lvl9pPr>
    </p:titleStyle>
    <p:bodyStyle>
      <a:lvl1pPr marL="457200" indent="-457200" algn="l" rtl="0" eaLnBrk="0" fontAlgn="base" hangingPunct="0">
        <a:spcBef>
          <a:spcPct val="20000"/>
        </a:spcBef>
        <a:spcAft>
          <a:spcPct val="0"/>
        </a:spcAft>
        <a:buChar char="•"/>
        <a:defRPr sz="4265">
          <a:solidFill>
            <a:schemeClr val="tx1"/>
          </a:solidFill>
          <a:latin typeface="+mn-lt"/>
          <a:ea typeface="+mn-ea"/>
          <a:cs typeface="+mn-cs"/>
        </a:defRPr>
      </a:lvl1pPr>
      <a:lvl2pPr marL="990600" indent="-381000" algn="l" rtl="0" eaLnBrk="0" fontAlgn="base" hangingPunct="0">
        <a:spcBef>
          <a:spcPct val="20000"/>
        </a:spcBef>
        <a:spcAft>
          <a:spcPct val="0"/>
        </a:spcAft>
        <a:buChar char="–"/>
        <a:defRPr sz="3735">
          <a:solidFill>
            <a:schemeClr val="tx1"/>
          </a:solidFill>
          <a:latin typeface="+mn-lt"/>
        </a:defRPr>
      </a:lvl2pPr>
      <a:lvl3pPr marL="1524000" indent="-304800" algn="l" rtl="0" eaLnBrk="0" fontAlgn="base" hangingPunct="0">
        <a:spcBef>
          <a:spcPct val="20000"/>
        </a:spcBef>
        <a:spcAft>
          <a:spcPct val="0"/>
        </a:spcAft>
        <a:buChar char="•"/>
        <a:defRPr sz="3200">
          <a:solidFill>
            <a:schemeClr val="tx1"/>
          </a:solidFill>
          <a:latin typeface="+mn-lt"/>
        </a:defRPr>
      </a:lvl3pPr>
      <a:lvl4pPr marL="2133600" indent="-304800" algn="l" rtl="0" eaLnBrk="0" fontAlgn="base" hangingPunct="0">
        <a:spcBef>
          <a:spcPct val="20000"/>
        </a:spcBef>
        <a:spcAft>
          <a:spcPct val="0"/>
        </a:spcAft>
        <a:buChar char="–"/>
        <a:defRPr sz="2665">
          <a:solidFill>
            <a:schemeClr val="tx1"/>
          </a:solidFill>
          <a:latin typeface="+mn-lt"/>
        </a:defRPr>
      </a:lvl4pPr>
      <a:lvl5pPr marL="2743200" indent="-304800" algn="l" rtl="0" eaLnBrk="0" fontAlgn="base" hangingPunct="0">
        <a:spcBef>
          <a:spcPct val="20000"/>
        </a:spcBef>
        <a:spcAft>
          <a:spcPct val="0"/>
        </a:spcAft>
        <a:buChar char="»"/>
        <a:defRPr sz="2665">
          <a:solidFill>
            <a:schemeClr val="tx1"/>
          </a:solidFill>
          <a:latin typeface="+mn-lt"/>
        </a:defRPr>
      </a:lvl5pPr>
      <a:lvl6pPr marL="3352800" indent="-304800" algn="l" rtl="0" eaLnBrk="0" fontAlgn="base" hangingPunct="0">
        <a:spcBef>
          <a:spcPct val="20000"/>
        </a:spcBef>
        <a:spcAft>
          <a:spcPct val="0"/>
        </a:spcAft>
        <a:buChar char="»"/>
        <a:defRPr sz="2665">
          <a:solidFill>
            <a:schemeClr val="tx1"/>
          </a:solidFill>
          <a:latin typeface="+mn-lt"/>
        </a:defRPr>
      </a:lvl6pPr>
      <a:lvl7pPr marL="3962400" indent="-304800" algn="l" rtl="0" eaLnBrk="0" fontAlgn="base" hangingPunct="0">
        <a:spcBef>
          <a:spcPct val="20000"/>
        </a:spcBef>
        <a:spcAft>
          <a:spcPct val="0"/>
        </a:spcAft>
        <a:buChar char="»"/>
        <a:defRPr sz="2665">
          <a:solidFill>
            <a:schemeClr val="tx1"/>
          </a:solidFill>
          <a:latin typeface="+mn-lt"/>
        </a:defRPr>
      </a:lvl7pPr>
      <a:lvl8pPr marL="4572000" indent="-304800" algn="l" rtl="0" eaLnBrk="0" fontAlgn="base" hangingPunct="0">
        <a:spcBef>
          <a:spcPct val="20000"/>
        </a:spcBef>
        <a:spcAft>
          <a:spcPct val="0"/>
        </a:spcAft>
        <a:buChar char="»"/>
        <a:defRPr sz="2665">
          <a:solidFill>
            <a:schemeClr val="tx1"/>
          </a:solidFill>
          <a:latin typeface="+mn-lt"/>
        </a:defRPr>
      </a:lvl8pPr>
      <a:lvl9pPr marL="5181600" indent="-304800" algn="l" rtl="0" eaLnBrk="0" fontAlgn="base" hangingPunct="0">
        <a:spcBef>
          <a:spcPct val="20000"/>
        </a:spcBef>
        <a:spcAft>
          <a:spcPct val="0"/>
        </a:spcAft>
        <a:buChar char="»"/>
        <a:defRPr sz="2665">
          <a:solidFill>
            <a:schemeClr val="tx1"/>
          </a:solidFill>
          <a:latin typeface="+mn-lt"/>
        </a:defRPr>
      </a:lvl9pPr>
    </p:bodyStyle>
    <p:other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tags" Target="../tags/tag10.xml"/><Relationship Id="rId3" Type="http://schemas.openxmlformats.org/officeDocument/2006/relationships/tags" Target="../tags/tag5.xml"/><Relationship Id="rId7" Type="http://schemas.openxmlformats.org/officeDocument/2006/relationships/tags" Target="../tags/tag9.xml"/><Relationship Id="rId12" Type="http://schemas.openxmlformats.org/officeDocument/2006/relationships/slide" Target="slide4.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notesSlide" Target="../notesSlides/notesSlide2.xml"/><Relationship Id="rId5" Type="http://schemas.openxmlformats.org/officeDocument/2006/relationships/tags" Target="../tags/tag7.xml"/><Relationship Id="rId10" Type="http://schemas.openxmlformats.org/officeDocument/2006/relationships/slideLayout" Target="../slideLayouts/slideLayout2.xml"/><Relationship Id="rId4" Type="http://schemas.openxmlformats.org/officeDocument/2006/relationships/tags" Target="../tags/tag6.xml"/><Relationship Id="rId9" Type="http://schemas.openxmlformats.org/officeDocument/2006/relationships/tags" Target="../tags/tag1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组合 11"/>
          <p:cNvGrpSpPr/>
          <p:nvPr/>
        </p:nvGrpSpPr>
        <p:grpSpPr>
          <a:xfrm>
            <a:off x="914536" y="381080"/>
            <a:ext cx="9905740" cy="6023528"/>
            <a:chOff x="838338" y="381080"/>
            <a:chExt cx="10362928" cy="6023528"/>
          </a:xfrm>
        </p:grpSpPr>
        <p:sp>
          <p:nvSpPr>
            <p:cNvPr id="7" name="矩形 6"/>
            <p:cNvSpPr/>
            <p:nvPr/>
          </p:nvSpPr>
          <p:spPr bwMode="auto">
            <a:xfrm>
              <a:off x="838338" y="381080"/>
              <a:ext cx="10362928" cy="6023528"/>
            </a:xfrm>
            <a:custGeom>
              <a:avLst/>
              <a:gdLst>
                <a:gd name="connsiteX0" fmla="*/ 0 w 10362928"/>
                <a:gd name="connsiteY0" fmla="*/ 0 h 6023528"/>
                <a:gd name="connsiteX1" fmla="*/ 10362928 w 10362928"/>
                <a:gd name="connsiteY1" fmla="*/ 0 h 6023528"/>
                <a:gd name="connsiteX2" fmla="*/ 10362928 w 10362928"/>
                <a:gd name="connsiteY2" fmla="*/ 6023528 h 6023528"/>
                <a:gd name="connsiteX3" fmla="*/ 0 w 10362928"/>
                <a:gd name="connsiteY3" fmla="*/ 6023528 h 6023528"/>
                <a:gd name="connsiteX4" fmla="*/ 0 w 10362928"/>
                <a:gd name="connsiteY4" fmla="*/ 0 h 6023528"/>
                <a:gd name="connsiteX0-1" fmla="*/ 0 w 10362928"/>
                <a:gd name="connsiteY0-2" fmla="*/ 0 h 6023528"/>
                <a:gd name="connsiteX1-3" fmla="*/ 10362928 w 10362928"/>
                <a:gd name="connsiteY1-4" fmla="*/ 0 h 6023528"/>
                <a:gd name="connsiteX2-5" fmla="*/ 10356964 w 10362928"/>
                <a:gd name="connsiteY2-6" fmla="*/ 4883658 h 6023528"/>
                <a:gd name="connsiteX3-7" fmla="*/ 10362928 w 10362928"/>
                <a:gd name="connsiteY3-8" fmla="*/ 6023528 h 6023528"/>
                <a:gd name="connsiteX4-9" fmla="*/ 0 w 10362928"/>
                <a:gd name="connsiteY4-10" fmla="*/ 6023528 h 6023528"/>
                <a:gd name="connsiteX5" fmla="*/ 0 w 10362928"/>
                <a:gd name="connsiteY5" fmla="*/ 0 h 6023528"/>
                <a:gd name="connsiteX0-11" fmla="*/ 0 w 10362928"/>
                <a:gd name="connsiteY0-12" fmla="*/ 0 h 6023528"/>
                <a:gd name="connsiteX1-13" fmla="*/ 2877172 w 10362928"/>
                <a:gd name="connsiteY1-14" fmla="*/ 762 h 6023528"/>
                <a:gd name="connsiteX2-15" fmla="*/ 10362928 w 10362928"/>
                <a:gd name="connsiteY2-16" fmla="*/ 0 h 6023528"/>
                <a:gd name="connsiteX3-17" fmla="*/ 10356964 w 10362928"/>
                <a:gd name="connsiteY3-18" fmla="*/ 4883658 h 6023528"/>
                <a:gd name="connsiteX4-19" fmla="*/ 10362928 w 10362928"/>
                <a:gd name="connsiteY4-20" fmla="*/ 6023528 h 6023528"/>
                <a:gd name="connsiteX5-21" fmla="*/ 0 w 10362928"/>
                <a:gd name="connsiteY5-22" fmla="*/ 6023528 h 6023528"/>
                <a:gd name="connsiteX6" fmla="*/ 0 w 10362928"/>
                <a:gd name="connsiteY6" fmla="*/ 0 h 6023528"/>
                <a:gd name="connsiteX0-23" fmla="*/ 10362928 w 10454368"/>
                <a:gd name="connsiteY0-24" fmla="*/ 0 h 6023528"/>
                <a:gd name="connsiteX1-25" fmla="*/ 10356964 w 10454368"/>
                <a:gd name="connsiteY1-26" fmla="*/ 4883658 h 6023528"/>
                <a:gd name="connsiteX2-27" fmla="*/ 10362928 w 10454368"/>
                <a:gd name="connsiteY2-28" fmla="*/ 6023528 h 6023528"/>
                <a:gd name="connsiteX3-29" fmla="*/ 0 w 10454368"/>
                <a:gd name="connsiteY3-30" fmla="*/ 6023528 h 6023528"/>
                <a:gd name="connsiteX4-31" fmla="*/ 0 w 10454368"/>
                <a:gd name="connsiteY4-32" fmla="*/ 0 h 6023528"/>
                <a:gd name="connsiteX5-33" fmla="*/ 2877172 w 10454368"/>
                <a:gd name="connsiteY5-34" fmla="*/ 762 h 6023528"/>
                <a:gd name="connsiteX6-35" fmla="*/ 10454368 w 10454368"/>
                <a:gd name="connsiteY6-36" fmla="*/ 91440 h 6023528"/>
                <a:gd name="connsiteX0-37" fmla="*/ 10362928 w 10362928"/>
                <a:gd name="connsiteY0-38" fmla="*/ 0 h 6023528"/>
                <a:gd name="connsiteX1-39" fmla="*/ 10356964 w 10362928"/>
                <a:gd name="connsiteY1-40" fmla="*/ 4883658 h 6023528"/>
                <a:gd name="connsiteX2-41" fmla="*/ 10362928 w 10362928"/>
                <a:gd name="connsiteY2-42" fmla="*/ 6023528 h 6023528"/>
                <a:gd name="connsiteX3-43" fmla="*/ 0 w 10362928"/>
                <a:gd name="connsiteY3-44" fmla="*/ 6023528 h 6023528"/>
                <a:gd name="connsiteX4-45" fmla="*/ 0 w 10362928"/>
                <a:gd name="connsiteY4-46" fmla="*/ 0 h 6023528"/>
                <a:gd name="connsiteX5-47" fmla="*/ 2877172 w 10362928"/>
                <a:gd name="connsiteY5-48" fmla="*/ 762 h 6023528"/>
                <a:gd name="connsiteX0-49" fmla="*/ 10356964 w 10362928"/>
                <a:gd name="connsiteY0-50" fmla="*/ 4883658 h 6023528"/>
                <a:gd name="connsiteX1-51" fmla="*/ 10362928 w 10362928"/>
                <a:gd name="connsiteY1-52" fmla="*/ 6023528 h 6023528"/>
                <a:gd name="connsiteX2-53" fmla="*/ 0 w 10362928"/>
                <a:gd name="connsiteY2-54" fmla="*/ 6023528 h 6023528"/>
                <a:gd name="connsiteX3-55" fmla="*/ 0 w 10362928"/>
                <a:gd name="connsiteY3-56" fmla="*/ 0 h 6023528"/>
                <a:gd name="connsiteX4-57" fmla="*/ 2877172 w 10362928"/>
                <a:gd name="connsiteY4-58" fmla="*/ 762 h 60235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362928" h="6023528">
                  <a:moveTo>
                    <a:pt x="10356964" y="4883658"/>
                  </a:moveTo>
                  <a:lnTo>
                    <a:pt x="10362928" y="6023528"/>
                  </a:lnTo>
                  <a:lnTo>
                    <a:pt x="0" y="6023528"/>
                  </a:lnTo>
                  <a:lnTo>
                    <a:pt x="0" y="0"/>
                  </a:lnTo>
                  <a:lnTo>
                    <a:pt x="2877172" y="762"/>
                  </a:lnTo>
                </a:path>
              </a:pathLst>
            </a:custGeom>
            <a:noFill/>
            <a:ln w="9525"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nvGrpSpPr>
            <p:cNvPr id="24" name="组合 23"/>
            <p:cNvGrpSpPr/>
            <p:nvPr/>
          </p:nvGrpSpPr>
          <p:grpSpPr>
            <a:xfrm rot="16200000" flipH="1">
              <a:off x="3565686" y="498985"/>
              <a:ext cx="309651" cy="73843"/>
              <a:chOff x="4535898" y="488626"/>
              <a:chExt cx="309651" cy="73843"/>
            </a:xfrm>
          </p:grpSpPr>
          <p:cxnSp>
            <p:nvCxnSpPr>
              <p:cNvPr id="25" name="直接连接符 24"/>
              <p:cNvCxnSpPr/>
              <p:nvPr/>
            </p:nvCxnSpPr>
            <p:spPr bwMode="auto">
              <a:xfrm rot="16200000" flipH="1" flipV="1">
                <a:off x="4672264" y="389183"/>
                <a:ext cx="0" cy="272732"/>
              </a:xfrm>
              <a:prstGeom prst="line">
                <a:avLst/>
              </a:prstGeom>
              <a:solidFill>
                <a:schemeClr val="accent1"/>
              </a:solidFill>
              <a:ln w="9525" cap="flat" cmpd="sng" algn="ctr">
                <a:solidFill>
                  <a:schemeClr val="accent2"/>
                </a:solidFill>
                <a:prstDash val="solid"/>
                <a:round/>
                <a:headEnd type="none" w="med" len="med"/>
                <a:tailEnd type="none" w="med" len="med"/>
              </a:ln>
              <a:effectLst/>
            </p:spPr>
          </p:cxnSp>
          <p:sp>
            <p:nvSpPr>
              <p:cNvPr id="26" name="椭圆 25"/>
              <p:cNvSpPr/>
              <p:nvPr/>
            </p:nvSpPr>
            <p:spPr bwMode="auto">
              <a:xfrm>
                <a:off x="4771706" y="488626"/>
                <a:ext cx="73843" cy="73843"/>
              </a:xfrm>
              <a:prstGeom prst="ellipse">
                <a:avLst/>
              </a:prstGeom>
              <a:solidFill>
                <a:schemeClr val="accent2"/>
              </a:solidFill>
              <a:ln w="9525"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9963" y="926540"/>
            <a:ext cx="9004935" cy="5008609"/>
          </a:xfrm>
          <a:prstGeom prst="rect">
            <a:avLst/>
          </a:prstGeom>
        </p:spPr>
      </p:pic>
      <p:sp>
        <p:nvSpPr>
          <p:cNvPr id="6" name="矩形 5"/>
          <p:cNvSpPr/>
          <p:nvPr/>
        </p:nvSpPr>
        <p:spPr bwMode="auto">
          <a:xfrm>
            <a:off x="52754" y="1825772"/>
            <a:ext cx="10299688" cy="2974790"/>
          </a:xfrm>
          <a:prstGeom prst="rect">
            <a:avLst/>
          </a:prstGeom>
          <a:solidFill>
            <a:schemeClr val="accent1">
              <a:alpha val="7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r>
              <a:rPr lang="en-US" altLang="zh-CN" sz="4000" dirty="0">
                <a:solidFill>
                  <a:schemeClr val="bg1"/>
                </a:solidFill>
                <a:latin typeface="KaiTi" panose="02010609060101010101" pitchFamily="49" charset="-122"/>
                <a:ea typeface="KaiTi" panose="02010609060101010101" pitchFamily="49" charset="-122"/>
                <a:cs typeface="+mn-ea"/>
                <a:sym typeface="+mn-lt"/>
              </a:rPr>
              <a:t>Enhancing Human Face Recognition with an Interpretable Neural Network</a:t>
            </a:r>
            <a:endParaRPr kumimoji="0" lang="en-US" altLang="zh-CN" sz="40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endParaRPr>
          </a:p>
          <a:p>
            <a:pPr marL="0" marR="0" indent="0" algn="l" defTabSz="914400" rtl="0" eaLnBrk="1" fontAlgn="base" latinLnBrk="0" hangingPunct="1">
              <a:lnSpc>
                <a:spcPct val="100000"/>
              </a:lnSpc>
              <a:spcBef>
                <a:spcPct val="0"/>
              </a:spcBef>
              <a:spcAft>
                <a:spcPct val="0"/>
              </a:spcAft>
              <a:buClrTx/>
              <a:buSzTx/>
              <a:buFontTx/>
              <a:buNone/>
            </a:pPr>
            <a:r>
              <a:rPr kumimoji="0" lang="zh-CN" altLang="en-US" sz="40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rPr>
              <a:t>可解释的神经网络增强人</a:t>
            </a:r>
            <a:r>
              <a:rPr lang="zh-CN" altLang="en-US" sz="4000" dirty="0">
                <a:solidFill>
                  <a:schemeClr val="bg1"/>
                </a:solidFill>
                <a:latin typeface="KaiTi" panose="02010609060101010101" pitchFamily="49" charset="-122"/>
                <a:ea typeface="KaiTi" panose="02010609060101010101" pitchFamily="49" charset="-122"/>
                <a:cs typeface="+mn-ea"/>
                <a:sym typeface="+mn-lt"/>
              </a:rPr>
              <a:t>面部</a:t>
            </a:r>
            <a:r>
              <a:rPr kumimoji="0" lang="zh-CN" altLang="en-US" sz="40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rPr>
              <a:t>识别</a:t>
            </a:r>
            <a:endParaRPr kumimoji="0" lang="en-US" altLang="zh-CN" sz="40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endParaRPr>
          </a:p>
          <a:p>
            <a:pPr marL="0" marR="0" indent="0" algn="l" defTabSz="914400" rtl="0" eaLnBrk="1" fontAlgn="base" latinLnBrk="0" hangingPunct="1">
              <a:lnSpc>
                <a:spcPct val="100000"/>
              </a:lnSpc>
              <a:spcBef>
                <a:spcPct val="0"/>
              </a:spcBef>
              <a:spcAft>
                <a:spcPct val="0"/>
              </a:spcAft>
              <a:buClrTx/>
              <a:buSzTx/>
              <a:buFontTx/>
              <a:buNone/>
            </a:pPr>
            <a:r>
              <a:rPr lang="en-US" altLang="zh-CN" sz="4000" dirty="0">
                <a:solidFill>
                  <a:schemeClr val="bg1"/>
                </a:solidFill>
                <a:latin typeface="KaiTi" panose="02010609060101010101" pitchFamily="49" charset="-122"/>
                <a:ea typeface="KaiTi" panose="02010609060101010101" pitchFamily="49" charset="-122"/>
                <a:cs typeface="+mn-ea"/>
                <a:sym typeface="+mn-lt"/>
              </a:rPr>
              <a:t>A</a:t>
            </a:r>
            <a:r>
              <a:rPr lang="zh-CN" altLang="en-US" sz="4000" dirty="0">
                <a:solidFill>
                  <a:schemeClr val="bg1"/>
                </a:solidFill>
                <a:latin typeface="KaiTi" panose="02010609060101010101" pitchFamily="49" charset="-122"/>
                <a:ea typeface="KaiTi" panose="02010609060101010101" pitchFamily="49" charset="-122"/>
                <a:cs typeface="+mn-ea"/>
                <a:sym typeface="+mn-lt"/>
              </a:rPr>
              <a:t>类 </a:t>
            </a:r>
            <a:r>
              <a:rPr lang="en-US" altLang="zh-CN" sz="4000">
                <a:solidFill>
                  <a:schemeClr val="bg1"/>
                </a:solidFill>
                <a:latin typeface="KaiTi" panose="02010609060101010101" pitchFamily="49" charset="-122"/>
                <a:ea typeface="KaiTi" panose="02010609060101010101" pitchFamily="49" charset="-122"/>
                <a:cs typeface="+mn-ea"/>
                <a:sym typeface="+mn-lt"/>
              </a:rPr>
              <a:t>ICCVW</a:t>
            </a:r>
            <a:r>
              <a:rPr lang="zh-CN" altLang="en-US" sz="4000">
                <a:solidFill>
                  <a:schemeClr val="bg1"/>
                </a:solidFill>
                <a:latin typeface="KaiTi" panose="02010609060101010101" pitchFamily="49" charset="-122"/>
                <a:ea typeface="KaiTi" panose="02010609060101010101" pitchFamily="49" charset="-122"/>
                <a:cs typeface="+mn-ea"/>
                <a:sym typeface="+mn-lt"/>
              </a:rPr>
              <a:t> </a:t>
            </a:r>
            <a:r>
              <a:rPr lang="en-US" altLang="zh-CN" sz="4000" dirty="0">
                <a:solidFill>
                  <a:schemeClr val="bg1"/>
                </a:solidFill>
                <a:latin typeface="KaiTi" panose="02010609060101010101" pitchFamily="49" charset="-122"/>
                <a:ea typeface="KaiTi" panose="02010609060101010101" pitchFamily="49" charset="-122"/>
                <a:cs typeface="+mn-ea"/>
                <a:sym typeface="+mn-lt"/>
              </a:rPr>
              <a:t>2019</a:t>
            </a:r>
            <a:r>
              <a:rPr lang="zh-CN" altLang="en-US" sz="4000" dirty="0">
                <a:solidFill>
                  <a:schemeClr val="bg1"/>
                </a:solidFill>
                <a:latin typeface="KaiTi" panose="02010609060101010101" pitchFamily="49" charset="-122"/>
                <a:ea typeface="KaiTi" panose="02010609060101010101" pitchFamily="49" charset="-122"/>
                <a:cs typeface="+mn-ea"/>
                <a:sym typeface="+mn-lt"/>
              </a:rPr>
              <a:t> </a:t>
            </a:r>
            <a:endParaRPr kumimoji="0" lang="zh-CN" altLang="en-US" sz="40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endParaRPr>
          </a:p>
        </p:txBody>
      </p:sp>
      <p:sp>
        <p:nvSpPr>
          <p:cNvPr id="13" name="矩形 12">
            <a:extLst>
              <a:ext uri="{FF2B5EF4-FFF2-40B4-BE49-F238E27FC236}">
                <a16:creationId xmlns:a16="http://schemas.microsoft.com/office/drawing/2014/main" id="{1126971A-807F-9345-ABB1-11C36A22C38B}"/>
              </a:ext>
            </a:extLst>
          </p:cNvPr>
          <p:cNvSpPr/>
          <p:nvPr/>
        </p:nvSpPr>
        <p:spPr bwMode="auto">
          <a:xfrm>
            <a:off x="7535811" y="4648168"/>
            <a:ext cx="2816631" cy="530297"/>
          </a:xfrm>
          <a:prstGeom prst="rect">
            <a:avLst/>
          </a:prstGeom>
          <a:solidFill>
            <a:schemeClr val="accent1">
              <a:alpha val="7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rPr>
              <a:t>S320060130</a:t>
            </a:r>
            <a:r>
              <a:rPr kumimoji="0" lang="zh-CN" altLang="en-US" sz="24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rPr>
              <a:t> 郑钦方</a:t>
            </a:r>
          </a:p>
        </p:txBody>
      </p:sp>
      <p:sp>
        <p:nvSpPr>
          <p:cNvPr id="2" name="文本框 1">
            <a:extLst>
              <a:ext uri="{FF2B5EF4-FFF2-40B4-BE49-F238E27FC236}">
                <a16:creationId xmlns:a16="http://schemas.microsoft.com/office/drawing/2014/main" id="{C8420D3E-B600-064A-99FE-F00A2CC26FC3}"/>
              </a:ext>
            </a:extLst>
          </p:cNvPr>
          <p:cNvSpPr txBox="1"/>
          <p:nvPr/>
        </p:nvSpPr>
        <p:spPr>
          <a:xfrm>
            <a:off x="6072431" y="4800563"/>
            <a:ext cx="861774" cy="530297"/>
          </a:xfrm>
          <a:prstGeom prst="rect">
            <a:avLst/>
          </a:prstGeom>
          <a:noFill/>
        </p:spPr>
        <p:txBody>
          <a:bodyPr vert="eaVert"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endParaRPr kumimoji="1" lang="zh-CN" altLang="en-US" sz="4400" b="1" spc="50" dirty="0">
              <a:ln w="11430"/>
              <a:solidFill>
                <a:schemeClr val="bg1"/>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heel(1)">
                                      <p:cBhvr>
                                        <p:cTn id="11" dur="2000"/>
                                        <p:tgtEl>
                                          <p:spTgt spid="12"/>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left)">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7391366" y="375899"/>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相关工作</a:t>
            </a:r>
          </a:p>
        </p:txBody>
      </p:sp>
      <p:sp>
        <p:nvSpPr>
          <p:cNvPr id="13" name="矩形 37"/>
          <p:cNvSpPr>
            <a:spLocks noChangeArrowheads="1"/>
          </p:cNvSpPr>
          <p:nvPr/>
        </p:nvSpPr>
        <p:spPr bwMode="auto">
          <a:xfrm>
            <a:off x="2362298" y="1179033"/>
            <a:ext cx="4267088" cy="435568"/>
          </a:xfrm>
          <a:prstGeom prst="rect">
            <a:avLst/>
          </a:prstGeom>
          <a:solidFill>
            <a:srgbClr val="1A223D"/>
          </a:solidFill>
          <a:ln>
            <a:noFill/>
          </a:ln>
        </p:spPr>
        <p:txBody>
          <a:bodyPr wrap="square">
            <a:spAutoFit/>
          </a:bodyPr>
          <a:lstStyle/>
          <a:p>
            <a:pPr>
              <a:lnSpc>
                <a:spcPct val="120000"/>
              </a:lnSpc>
              <a:spcBef>
                <a:spcPts val="600"/>
              </a:spcBef>
            </a:pPr>
            <a:r>
              <a:rPr lang="en-US" sz="2000" dirty="0">
                <a:solidFill>
                  <a:schemeClr val="bg1"/>
                </a:solidFill>
                <a:latin typeface="+mn-lt"/>
                <a:ea typeface="+mn-ea"/>
                <a:cs typeface="+mn-ea"/>
                <a:sym typeface="+mn-lt"/>
              </a:rPr>
              <a:t>The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Siamese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Network</a:t>
            </a:r>
            <a:r>
              <a:rPr lang="zh-CN" altLang="en-US" sz="2000" dirty="0">
                <a:solidFill>
                  <a:schemeClr val="bg1"/>
                </a:solidFill>
                <a:latin typeface="+mn-lt"/>
                <a:ea typeface="+mn-ea"/>
                <a:cs typeface="+mn-ea"/>
                <a:sym typeface="+mn-lt"/>
              </a:rPr>
              <a:t> 孪生神经网络</a:t>
            </a:r>
            <a:endParaRPr lang="en-US" sz="2000" dirty="0">
              <a:solidFill>
                <a:schemeClr val="bg1"/>
              </a:solidFill>
              <a:latin typeface="+mn-lt"/>
              <a:ea typeface="+mn-ea"/>
              <a:cs typeface="+mn-ea"/>
              <a:sym typeface="+mn-lt"/>
            </a:endParaRPr>
          </a:p>
        </p:txBody>
      </p:sp>
      <p:sp>
        <p:nvSpPr>
          <p:cNvPr id="15" name="燕尾形 33"/>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16" name="燕尾形 34"/>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7" name="燕尾形 35"/>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20" name="燕尾形 36"/>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06" name="矩形 105"/>
          <p:cNvSpPr/>
          <p:nvPr/>
        </p:nvSpPr>
        <p:spPr>
          <a:xfrm>
            <a:off x="1038416" y="2241369"/>
            <a:ext cx="5615716" cy="263539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grpSp>
        <p:nvGrpSpPr>
          <p:cNvPr id="8" name="组合 7"/>
          <p:cNvGrpSpPr/>
          <p:nvPr/>
        </p:nvGrpSpPr>
        <p:grpSpPr>
          <a:xfrm>
            <a:off x="215375" y="545737"/>
            <a:ext cx="6906230" cy="223637"/>
            <a:chOff x="686496" y="505727"/>
            <a:chExt cx="5114821" cy="25966"/>
          </a:xfrm>
        </p:grpSpPr>
        <p:cxnSp>
          <p:nvCxnSpPr>
            <p:cNvPr id="3" name="直接连接符 2"/>
            <p:cNvCxnSpPr>
              <a:cxnSpLocks/>
              <a:stCxn id="7" idx="6"/>
            </p:cNvCxnSpPr>
            <p:nvPr/>
          </p:nvCxnSpPr>
          <p:spPr bwMode="auto">
            <a:xfrm flipH="1">
              <a:off x="686496" y="518710"/>
              <a:ext cx="5065701" cy="3948"/>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7" name="椭圆 6"/>
            <p:cNvSpPr/>
            <p:nvPr/>
          </p:nvSpPr>
          <p:spPr bwMode="auto">
            <a:xfrm flipH="1">
              <a:off x="5752197" y="505727"/>
              <a:ext cx="49120" cy="25966"/>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2" name="组合 21"/>
          <p:cNvGrpSpPr/>
          <p:nvPr/>
        </p:nvGrpSpPr>
        <p:grpSpPr>
          <a:xfrm flipH="1">
            <a:off x="9375491" y="506011"/>
            <a:ext cx="2601134" cy="242220"/>
            <a:chOff x="716869" y="488626"/>
            <a:chExt cx="4128680" cy="73843"/>
          </a:xfrm>
        </p:grpSpPr>
        <p:cxnSp>
          <p:nvCxnSpPr>
            <p:cNvPr id="23" name="直接连接符 22"/>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4" name="椭圆 23"/>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28" name="Text Box 44">
            <a:extLst>
              <a:ext uri="{FF2B5EF4-FFF2-40B4-BE49-F238E27FC236}">
                <a16:creationId xmlns:a16="http://schemas.microsoft.com/office/drawing/2014/main" id="{51AF6085-DCE8-5843-8581-551669A195A5}"/>
              </a:ext>
            </a:extLst>
          </p:cNvPr>
          <p:cNvSpPr txBox="1">
            <a:spLocks noChangeArrowheads="1"/>
          </p:cNvSpPr>
          <p:nvPr/>
        </p:nvSpPr>
        <p:spPr bwMode="auto">
          <a:xfrm>
            <a:off x="6314720" y="6210441"/>
            <a:ext cx="5953318" cy="603050"/>
          </a:xfrm>
          <a:prstGeom prst="rect">
            <a:avLst/>
          </a:prstGeom>
          <a:noFill/>
          <a:ln>
            <a:noFill/>
          </a:ln>
          <a:effectLst/>
          <a:extLst>
            <a:ext uri="{909E8E84-426E-40DD-AFC4-6F175D3DCCD1}">
              <a14:hiddenFill xmlns:a14="http://schemas.microsoft.com/office/drawing/2010/main">
                <a:solidFill>
                  <a:srgbClr val="FFFFFF">
                    <a:alpha val="30000"/>
                  </a:srgbClr>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indent="457200" defTabSz="720725">
              <a:lnSpc>
                <a:spcPct val="135000"/>
              </a:lnSpc>
              <a:defRPr sz="1600">
                <a:solidFill>
                  <a:schemeClr val="bg1">
                    <a:lumMod val="50000"/>
                  </a:schemeClr>
                </a:solidFill>
                <a:latin typeface="微软雅黑" panose="020B0503020204020204" pitchFamily="34" charset="-122"/>
                <a:ea typeface="微软雅黑" panose="020B0503020204020204" pitchFamily="34" charset="-122"/>
              </a:defRPr>
            </a:lvl1pPr>
            <a:lvl2pPr defTabSz="720725" eaLnBrk="0" hangingPunct="0">
              <a:defRPr sz="1600">
                <a:latin typeface="Arial" panose="020B0604020202020204" pitchFamily="34" charset="0"/>
                <a:ea typeface="宋体" panose="02010600030101010101" pitchFamily="2" charset="-122"/>
              </a:defRPr>
            </a:lvl2pPr>
            <a:lvl3pPr defTabSz="720725" eaLnBrk="0" hangingPunct="0">
              <a:defRPr sz="1600">
                <a:latin typeface="Arial" panose="020B0604020202020204" pitchFamily="34" charset="0"/>
                <a:ea typeface="宋体" panose="02010600030101010101" pitchFamily="2" charset="-122"/>
              </a:defRPr>
            </a:lvl3pPr>
            <a:lvl4pPr defTabSz="720725" eaLnBrk="0" hangingPunct="0">
              <a:defRPr sz="1600">
                <a:latin typeface="Arial" panose="020B0604020202020204" pitchFamily="34" charset="0"/>
                <a:ea typeface="宋体" panose="02010600030101010101" pitchFamily="2" charset="-122"/>
              </a:defRPr>
            </a:lvl4pPr>
            <a:lvl5pPr defTabSz="720725" eaLnBrk="0" hangingPunct="0">
              <a:defRPr sz="1600">
                <a:latin typeface="Arial" panose="020B0604020202020204" pitchFamily="34" charset="0"/>
                <a:ea typeface="宋体" panose="02010600030101010101" pitchFamily="2" charset="-122"/>
              </a:defRPr>
            </a:lvl5pPr>
            <a:lvl6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6pPr>
            <a:lvl7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7pPr>
            <a:lvl8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8pPr>
            <a:lvl9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9pPr>
          </a:lstStyle>
          <a:p>
            <a:pPr>
              <a:lnSpc>
                <a:spcPct val="150000"/>
              </a:lnSpc>
              <a:spcBef>
                <a:spcPts val="600"/>
              </a:spcBef>
            </a:pP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孪生神经网络模型通过</a:t>
            </a:r>
            <a:r>
              <a:rPr lang="en-US" altLang="zh-TW"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10</a:t>
            </a: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层卷积网段传播每个输入图像，该网段在应用</a:t>
            </a:r>
            <a:r>
              <a:rPr lang="en" altLang="zh-TW" sz="1200" b="1" dirty="0" err="1">
                <a:solidFill>
                  <a:schemeClr val="tx1">
                    <a:lumMod val="95000"/>
                    <a:lumOff val="5000"/>
                  </a:schemeClr>
                </a:solidFill>
                <a:latin typeface="SimSun" panose="02010600030101010101" pitchFamily="2" charset="-122"/>
                <a:ea typeface="SimSun" panose="02010600030101010101" pitchFamily="2" charset="-122"/>
                <a:cs typeface="+mn-ea"/>
                <a:sym typeface="+mn-lt"/>
              </a:rPr>
              <a:t>softmax</a:t>
            </a: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激活的全连接层中连接在一起。</a:t>
            </a:r>
          </a:p>
        </p:txBody>
      </p:sp>
      <p:pic>
        <p:nvPicPr>
          <p:cNvPr id="5" name="图片 4" descr="图示&#10;&#10;描述已自动生成">
            <a:extLst>
              <a:ext uri="{FF2B5EF4-FFF2-40B4-BE49-F238E27FC236}">
                <a16:creationId xmlns:a16="http://schemas.microsoft.com/office/drawing/2014/main" id="{B4544333-4296-2040-B32C-422E587E1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3076" y="1326770"/>
            <a:ext cx="3441991" cy="4464364"/>
          </a:xfrm>
          <a:prstGeom prst="rect">
            <a:avLst/>
          </a:prstGeom>
        </p:spPr>
      </p:pic>
      <p:sp>
        <p:nvSpPr>
          <p:cNvPr id="6" name="矩形 5">
            <a:extLst>
              <a:ext uri="{FF2B5EF4-FFF2-40B4-BE49-F238E27FC236}">
                <a16:creationId xmlns:a16="http://schemas.microsoft.com/office/drawing/2014/main" id="{67CCBDDE-5EB3-0B41-A77D-37B5D1B382DF}"/>
              </a:ext>
            </a:extLst>
          </p:cNvPr>
          <p:cNvSpPr/>
          <p:nvPr/>
        </p:nvSpPr>
        <p:spPr>
          <a:xfrm>
            <a:off x="1349470" y="2332645"/>
            <a:ext cx="5158528" cy="2308324"/>
          </a:xfrm>
          <a:prstGeom prst="rect">
            <a:avLst/>
          </a:prstGeom>
        </p:spPr>
        <p:txBody>
          <a:bodyPr wrap="square">
            <a:spAutoFit/>
          </a:bodyPr>
          <a:lstStyle/>
          <a:p>
            <a:r>
              <a:rPr lang="zh-CN" altLang="en-US" sz="2400" dirty="0">
                <a:latin typeface="KaiTi" panose="02010609060101010101" pitchFamily="49" charset="-122"/>
                <a:ea typeface="KaiTi" panose="02010609060101010101" pitchFamily="49" charset="-122"/>
                <a:cs typeface="Times New Roman" panose="02020603050405020304" pitchFamily="18" charset="0"/>
              </a:rPr>
              <a:t>对于孪生神经网络的训练和测试，本文提取原始训练数据，创建相等的正样本对（一对相同的女演员）和负样本（两个不同女演员对），并创建一个平衡的数据集，用于训练和测试。最终准确率为</a:t>
            </a:r>
            <a:r>
              <a:rPr lang="en-US" altLang="zh-CN" sz="2400" dirty="0">
                <a:latin typeface="KaiTi" panose="02010609060101010101" pitchFamily="49" charset="-122"/>
                <a:ea typeface="KaiTi" panose="02010609060101010101" pitchFamily="49" charset="-122"/>
                <a:cs typeface="Times New Roman" panose="02020603050405020304" pitchFamily="18" charset="0"/>
              </a:rPr>
              <a:t>85.04%</a:t>
            </a:r>
            <a:r>
              <a:rPr lang="zh-CN" altLang="en-US" sz="2400" dirty="0">
                <a:latin typeface="KaiTi" panose="02010609060101010101" pitchFamily="49" charset="-122"/>
                <a:ea typeface="KaiTi" panose="02010609060101010101" pitchFamily="49" charset="-122"/>
                <a:cs typeface="Times New Roman" panose="02020603050405020304" pitchFamily="18" charset="0"/>
              </a:rPr>
              <a:t>。</a:t>
            </a:r>
          </a:p>
        </p:txBody>
      </p:sp>
    </p:spTree>
    <p:extLst>
      <p:ext uri="{BB962C8B-B14F-4D97-AF65-F5344CB8AC3E}">
        <p14:creationId xmlns:p14="http://schemas.microsoft.com/office/powerpoint/2010/main" val="100066329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randombar(horizontal)">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wipe(up)">
                                      <p:cBhvr>
                                        <p:cTn id="22" dur="500"/>
                                        <p:tgtEl>
                                          <p:spTgt spid="106"/>
                                        </p:tgtEl>
                                      </p:cBhvr>
                                    </p:animEffect>
                                  </p:childTnLst>
                                </p:cTn>
                              </p:par>
                            </p:childTnLst>
                          </p:cTn>
                        </p:par>
                        <p:par>
                          <p:cTn id="23" fill="hold">
                            <p:stCondLst>
                              <p:cond delay="500"/>
                            </p:stCondLst>
                            <p:childTnLst>
                              <p:par>
                                <p:cTn id="24" presetID="52" presetClass="entr" presetSubtype="0"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Scale>
                                      <p:cBhvr>
                                        <p:cTn id="26"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28"/>
                                        </p:tgtEl>
                                        <p:attrNameLst>
                                          <p:attrName>ppt_x</p:attrName>
                                          <p:attrName>ppt_y</p:attrName>
                                        </p:attrNameLst>
                                      </p:cBhvr>
                                    </p:animMotion>
                                    <p:animEffect transition="in" filter="fade">
                                      <p:cBhvr>
                                        <p:cTn id="28"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20" grpId="0" animBg="1"/>
      <p:bldP spid="106" grpId="0" animBg="1"/>
      <p:bldP spid="28" grpId="0" bldLvl="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7391366" y="375899"/>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相关工作</a:t>
            </a:r>
          </a:p>
        </p:txBody>
      </p:sp>
      <p:sp>
        <p:nvSpPr>
          <p:cNvPr id="13" name="矩形 37"/>
          <p:cNvSpPr>
            <a:spLocks noChangeArrowheads="1"/>
          </p:cNvSpPr>
          <p:nvPr/>
        </p:nvSpPr>
        <p:spPr bwMode="auto">
          <a:xfrm>
            <a:off x="2362298" y="1179033"/>
            <a:ext cx="4518658" cy="677108"/>
          </a:xfrm>
          <a:prstGeom prst="rect">
            <a:avLst/>
          </a:prstGeom>
          <a:solidFill>
            <a:srgbClr val="1A223D"/>
          </a:solidFill>
          <a:ln>
            <a:noFill/>
          </a:ln>
        </p:spPr>
        <p:txBody>
          <a:bodyPr wrap="square">
            <a:spAutoFit/>
          </a:bodyPr>
          <a:lstStyle/>
          <a:p>
            <a:r>
              <a:rPr lang="en" altLang="zh-CN" dirty="0">
                <a:solidFill>
                  <a:schemeClr val="bg1"/>
                </a:solidFill>
              </a:rPr>
              <a:t>CNN CLASS ACTIVATION MAP CAM</a:t>
            </a:r>
          </a:p>
          <a:p>
            <a:r>
              <a:rPr lang="zh-CN" altLang="en-US" sz="2000" b="1" dirty="0">
                <a:solidFill>
                  <a:schemeClr val="bg1"/>
                </a:solidFill>
              </a:rPr>
              <a:t>类神经网络激活图</a:t>
            </a:r>
          </a:p>
        </p:txBody>
      </p:sp>
      <p:sp>
        <p:nvSpPr>
          <p:cNvPr id="15" name="燕尾形 33"/>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16" name="燕尾形 34"/>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7" name="燕尾形 35"/>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20" name="燕尾形 36"/>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06" name="矩形 105"/>
          <p:cNvSpPr/>
          <p:nvPr/>
        </p:nvSpPr>
        <p:spPr>
          <a:xfrm>
            <a:off x="914536" y="2356155"/>
            <a:ext cx="5615716" cy="278790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grpSp>
        <p:nvGrpSpPr>
          <p:cNvPr id="8" name="组合 7"/>
          <p:cNvGrpSpPr/>
          <p:nvPr/>
        </p:nvGrpSpPr>
        <p:grpSpPr>
          <a:xfrm>
            <a:off x="215375" y="545737"/>
            <a:ext cx="6906230" cy="223637"/>
            <a:chOff x="686496" y="505727"/>
            <a:chExt cx="5114821" cy="25966"/>
          </a:xfrm>
        </p:grpSpPr>
        <p:cxnSp>
          <p:nvCxnSpPr>
            <p:cNvPr id="3" name="直接连接符 2"/>
            <p:cNvCxnSpPr>
              <a:cxnSpLocks/>
              <a:stCxn id="7" idx="6"/>
            </p:cNvCxnSpPr>
            <p:nvPr/>
          </p:nvCxnSpPr>
          <p:spPr bwMode="auto">
            <a:xfrm flipH="1">
              <a:off x="686496" y="518710"/>
              <a:ext cx="5065701" cy="3948"/>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7" name="椭圆 6"/>
            <p:cNvSpPr/>
            <p:nvPr/>
          </p:nvSpPr>
          <p:spPr bwMode="auto">
            <a:xfrm flipH="1">
              <a:off x="5752197" y="505727"/>
              <a:ext cx="49120" cy="25966"/>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2" name="组合 21"/>
          <p:cNvGrpSpPr/>
          <p:nvPr/>
        </p:nvGrpSpPr>
        <p:grpSpPr>
          <a:xfrm flipH="1">
            <a:off x="9375491" y="506011"/>
            <a:ext cx="2601134" cy="242220"/>
            <a:chOff x="716869" y="488626"/>
            <a:chExt cx="4128680" cy="73843"/>
          </a:xfrm>
        </p:grpSpPr>
        <p:cxnSp>
          <p:nvCxnSpPr>
            <p:cNvPr id="23" name="直接连接符 22"/>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4" name="椭圆 23"/>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6" name="矩形 5">
            <a:extLst>
              <a:ext uri="{FF2B5EF4-FFF2-40B4-BE49-F238E27FC236}">
                <a16:creationId xmlns:a16="http://schemas.microsoft.com/office/drawing/2014/main" id="{67CCBDDE-5EB3-0B41-A77D-37B5D1B382DF}"/>
              </a:ext>
            </a:extLst>
          </p:cNvPr>
          <p:cNvSpPr/>
          <p:nvPr/>
        </p:nvSpPr>
        <p:spPr>
          <a:xfrm>
            <a:off x="914536" y="2435535"/>
            <a:ext cx="5539518" cy="2954655"/>
          </a:xfrm>
          <a:prstGeom prst="rect">
            <a:avLst/>
          </a:prstGeom>
        </p:spPr>
        <p:txBody>
          <a:bodyPr wrap="square">
            <a:spAutoFit/>
          </a:bodyPr>
          <a:lstStyle/>
          <a:p>
            <a:pPr algn="just"/>
            <a:r>
              <a:rPr lang="zh-CN" altLang="en-US" kern="100" dirty="0">
                <a:latin typeface="SimHei" panose="02010609060101010101" pitchFamily="49" charset="-122"/>
                <a:ea typeface="SimHei" panose="02010609060101010101" pitchFamily="49" charset="-122"/>
                <a:cs typeface="Times New Roman" panose="02020603050405020304" pitchFamily="18" charset="0"/>
              </a:rPr>
              <a:t>建好孪生神经网络，用</a:t>
            </a:r>
            <a:r>
              <a:rPr lang="en-US" altLang="zh-CN" kern="100" dirty="0">
                <a:latin typeface="SimHei" panose="02010609060101010101" pitchFamily="49" charset="-122"/>
                <a:ea typeface="SimHei" panose="02010609060101010101" pitchFamily="49" charset="-122"/>
                <a:cs typeface="Times New Roman" panose="02020603050405020304" pitchFamily="18" charset="0"/>
              </a:rPr>
              <a:t>CAM</a:t>
            </a:r>
            <a:r>
              <a:rPr lang="zh-CN" altLang="en-US" kern="100" dirty="0">
                <a:latin typeface="SimHei" panose="02010609060101010101" pitchFamily="49" charset="-122"/>
                <a:ea typeface="SimHei" panose="02010609060101010101" pitchFamily="49" charset="-122"/>
                <a:cs typeface="Times New Roman" panose="02020603050405020304" pitchFamily="18" charset="0"/>
              </a:rPr>
              <a:t>进行可视化。</a:t>
            </a:r>
            <a:endParaRPr lang="en-US" altLang="zh-CN" kern="100" dirty="0">
              <a:latin typeface="SimHei" panose="02010609060101010101" pitchFamily="49" charset="-122"/>
              <a:ea typeface="SimHei" panose="02010609060101010101" pitchFamily="49" charset="-122"/>
              <a:cs typeface="Times New Roman" panose="02020603050405020304" pitchFamily="18" charset="0"/>
            </a:endParaRPr>
          </a:p>
          <a:p>
            <a:pPr algn="just"/>
            <a:r>
              <a:rPr lang="zh-CN" altLang="zh-CN" kern="100" dirty="0">
                <a:latin typeface="SimHei" panose="02010609060101010101" pitchFamily="49" charset="-122"/>
                <a:ea typeface="SimHei" panose="02010609060101010101" pitchFamily="49" charset="-122"/>
                <a:cs typeface="Times New Roman" panose="02020603050405020304" pitchFamily="18" charset="0"/>
              </a:rPr>
              <a:t>通过这种技术，发现输入图像的某些区域对于最大化过滤激活非常重要，输入图像对是同一演员的，</a:t>
            </a:r>
            <a:r>
              <a:rPr lang="zh-CN" altLang="en-US" kern="100" dirty="0">
                <a:latin typeface="SimHei" panose="02010609060101010101" pitchFamily="49" charset="-122"/>
                <a:ea typeface="SimHei" panose="02010609060101010101" pitchFamily="49" charset="-122"/>
                <a:cs typeface="Times New Roman" panose="02020603050405020304" pitchFamily="18" charset="0"/>
              </a:rPr>
              <a:t>和</a:t>
            </a:r>
            <a:r>
              <a:rPr lang="zh-CN" altLang="zh-CN" kern="100" dirty="0">
                <a:latin typeface="SimHei" panose="02010609060101010101" pitchFamily="49" charset="-122"/>
                <a:ea typeface="SimHei" panose="02010609060101010101" pitchFamily="49" charset="-122"/>
                <a:cs typeface="Times New Roman" panose="02020603050405020304" pitchFamily="18" charset="0"/>
              </a:rPr>
              <a:t>不同的女演员。我们注意到，当考虑同一个女演员的热图时，前额、脸颊和鼻子是最重要的区域。</a:t>
            </a:r>
            <a:endParaRPr lang="en-US" altLang="zh-CN" kern="100" dirty="0">
              <a:latin typeface="SimHei" panose="02010609060101010101" pitchFamily="49" charset="-122"/>
              <a:ea typeface="SimHei" panose="02010609060101010101" pitchFamily="49" charset="-122"/>
              <a:cs typeface="Times New Roman" panose="02020603050405020304" pitchFamily="18" charset="0"/>
            </a:endParaRPr>
          </a:p>
          <a:p>
            <a:pPr algn="just"/>
            <a:endParaRPr lang="en-US" altLang="zh-CN" kern="100" dirty="0">
              <a:latin typeface="SimHei" panose="02010609060101010101" pitchFamily="49" charset="-122"/>
              <a:ea typeface="SimHei" panose="02010609060101010101" pitchFamily="49" charset="-122"/>
              <a:cs typeface="Times New Roman" panose="02020603050405020304" pitchFamily="18" charset="0"/>
            </a:endParaRPr>
          </a:p>
          <a:p>
            <a:pPr algn="just"/>
            <a:r>
              <a:rPr lang="zh-CN" altLang="en-US" kern="100" dirty="0">
                <a:latin typeface="SimHei" panose="02010609060101010101" pitchFamily="49" charset="-122"/>
                <a:ea typeface="SimHei" panose="02010609060101010101" pitchFamily="49" charset="-122"/>
                <a:cs typeface="Times New Roman" panose="02020603050405020304" pitchFamily="18" charset="0"/>
              </a:rPr>
              <a:t>通过卷积神经网络的</a:t>
            </a:r>
            <a:r>
              <a:rPr lang="en" altLang="zh-CN" kern="100" dirty="0">
                <a:latin typeface="SimHei" panose="02010609060101010101" pitchFamily="49" charset="-122"/>
                <a:ea typeface="SimHei" panose="02010609060101010101" pitchFamily="49" charset="-122"/>
                <a:cs typeface="Times New Roman" panose="02020603050405020304" pitchFamily="18" charset="0"/>
              </a:rPr>
              <a:t>fooling</a:t>
            </a:r>
            <a:r>
              <a:rPr lang="zh-CN" altLang="en-US" kern="100" dirty="0">
                <a:latin typeface="SimHei" panose="02010609060101010101" pitchFamily="49" charset="-122"/>
                <a:ea typeface="SimHei" panose="02010609060101010101" pitchFamily="49" charset="-122"/>
                <a:cs typeface="Times New Roman" panose="02020603050405020304" pitchFamily="18" charset="0"/>
              </a:rPr>
              <a:t>噪声可视化，以及孪生神经网络的</a:t>
            </a:r>
            <a:r>
              <a:rPr lang="en" altLang="zh-CN" kern="100" dirty="0">
                <a:latin typeface="SimHei" panose="02010609060101010101" pitchFamily="49" charset="-122"/>
                <a:ea typeface="SimHei" panose="02010609060101010101" pitchFamily="49" charset="-122"/>
                <a:cs typeface="Times New Roman" panose="02020603050405020304" pitchFamily="18" charset="0"/>
              </a:rPr>
              <a:t>CAM </a:t>
            </a:r>
            <a:r>
              <a:rPr lang="zh-CN" altLang="zh-CN" kern="100" dirty="0">
                <a:latin typeface="SimHei" panose="02010609060101010101" pitchFamily="49" charset="-122"/>
                <a:ea typeface="SimHei" panose="02010609060101010101" pitchFamily="49" charset="-122"/>
                <a:cs typeface="Times New Roman" panose="02020603050405020304" pitchFamily="18" charset="0"/>
              </a:rPr>
              <a:t>，得出结论：颧骨和额头可能是两位女演员在网络上的最佳区分因素。</a:t>
            </a:r>
          </a:p>
          <a:p>
            <a:pPr algn="just"/>
            <a:endParaRPr lang="zh-CN" altLang="zh-CN" kern="100" dirty="0">
              <a:latin typeface="KaiTi" panose="02010609060101010101" pitchFamily="49" charset="-122"/>
              <a:ea typeface="KaiTi" panose="02010609060101010101" pitchFamily="49" charset="-122"/>
              <a:cs typeface="Times New Roman" panose="02020603050405020304" pitchFamily="18" charset="0"/>
            </a:endParaRPr>
          </a:p>
        </p:txBody>
      </p:sp>
      <p:pic>
        <p:nvPicPr>
          <p:cNvPr id="4" name="图片 3" descr="应用程序&#10;&#10;描述已自动生成">
            <a:extLst>
              <a:ext uri="{FF2B5EF4-FFF2-40B4-BE49-F238E27FC236}">
                <a16:creationId xmlns:a16="http://schemas.microsoft.com/office/drawing/2014/main" id="{C5AF70F1-E523-8448-9F39-821A311D4733}"/>
              </a:ext>
            </a:extLst>
          </p:cNvPr>
          <p:cNvPicPr>
            <a:picLocks noChangeAspect="1"/>
          </p:cNvPicPr>
          <p:nvPr/>
        </p:nvPicPr>
        <p:blipFill rotWithShape="1">
          <a:blip r:embed="rId3">
            <a:extLst>
              <a:ext uri="{28A0092B-C50C-407E-A947-70E740481C1C}">
                <a14:useLocalDpi xmlns:a14="http://schemas.microsoft.com/office/drawing/2010/main" val="0"/>
              </a:ext>
            </a:extLst>
          </a:blip>
          <a:srcRect l="4689" r="4689" b="17802"/>
          <a:stretch/>
        </p:blipFill>
        <p:spPr>
          <a:xfrm>
            <a:off x="7744010" y="1237576"/>
            <a:ext cx="3546090" cy="4368151"/>
          </a:xfrm>
          <a:prstGeom prst="rect">
            <a:avLst/>
          </a:prstGeom>
        </p:spPr>
      </p:pic>
    </p:spTree>
    <p:extLst>
      <p:ext uri="{BB962C8B-B14F-4D97-AF65-F5344CB8AC3E}">
        <p14:creationId xmlns:p14="http://schemas.microsoft.com/office/powerpoint/2010/main" val="27000650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randombar(horizontal)">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wipe(up)">
                                      <p:cBhvr>
                                        <p:cTn id="22"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20" grpId="0" animBg="1"/>
      <p:bldP spid="10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直接连接符 25"/>
          <p:cNvCxnSpPr/>
          <p:nvPr/>
        </p:nvCxnSpPr>
        <p:spPr>
          <a:xfrm>
            <a:off x="1168135" y="4220427"/>
            <a:ext cx="467924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133839" y="5181851"/>
            <a:ext cx="467924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6396551" y="4220427"/>
            <a:ext cx="467924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6370285" y="5184566"/>
            <a:ext cx="467924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a:off x="1133839" y="3769021"/>
            <a:ext cx="5120718" cy="1317964"/>
            <a:chOff x="1674699" y="2177442"/>
            <a:chExt cx="3613485" cy="1318176"/>
          </a:xfrm>
        </p:grpSpPr>
        <p:sp>
          <p:nvSpPr>
            <p:cNvPr id="31" name="矩形 4"/>
            <p:cNvSpPr>
              <a:spLocks noChangeArrowheads="1"/>
            </p:cNvSpPr>
            <p:nvPr/>
          </p:nvSpPr>
          <p:spPr bwMode="auto">
            <a:xfrm>
              <a:off x="1674699" y="2745934"/>
              <a:ext cx="3301954" cy="749684"/>
            </a:xfrm>
            <a:prstGeom prst="rect">
              <a:avLst/>
            </a:prstGeom>
            <a:noFill/>
            <a:ln w="9525">
              <a:noFill/>
              <a:miter lim="800000"/>
            </a:ln>
          </p:spPr>
          <p:txBody>
            <a:bodyPr wrap="square">
              <a:spAutoFit/>
            </a:bodyPr>
            <a:lstStyle/>
            <a:p>
              <a:pPr>
                <a:lnSpc>
                  <a:spcPct val="125000"/>
                </a:lnSpc>
              </a:pPr>
              <a:r>
                <a:rPr lang="zh-CN" altLang="zh-CN" dirty="0">
                  <a:latin typeface="KaiTi" panose="02010609060101010101" pitchFamily="49" charset="-122"/>
                  <a:ea typeface="KaiTi" panose="02010609060101010101" pitchFamily="49" charset="-122"/>
                </a:rPr>
                <a:t>这样做是为了</a:t>
              </a:r>
              <a:r>
                <a:rPr lang="en-US" altLang="zh-CN" dirty="0">
                  <a:latin typeface="KaiTi" panose="02010609060101010101" pitchFamily="49" charset="-122"/>
                  <a:ea typeface="KaiTi" panose="02010609060101010101" pitchFamily="49" charset="-122"/>
                </a:rPr>
                <a:t>“</a:t>
              </a:r>
              <a:r>
                <a:rPr lang="zh-CN" altLang="zh-CN" dirty="0">
                  <a:latin typeface="KaiTi" panose="02010609060101010101" pitchFamily="49" charset="-122"/>
                  <a:ea typeface="KaiTi" panose="02010609060101010101" pitchFamily="49" charset="-122"/>
                </a:rPr>
                <a:t>训练</a:t>
              </a:r>
              <a:r>
                <a:rPr lang="en-US" altLang="zh-CN" dirty="0">
                  <a:latin typeface="KaiTi" panose="02010609060101010101" pitchFamily="49" charset="-122"/>
                  <a:ea typeface="KaiTi" panose="02010609060101010101" pitchFamily="49" charset="-122"/>
                </a:rPr>
                <a:t>”</a:t>
              </a:r>
              <a:r>
                <a:rPr lang="zh-CN" altLang="zh-CN" dirty="0">
                  <a:latin typeface="KaiTi" panose="02010609060101010101" pitchFamily="49" charset="-122"/>
                  <a:ea typeface="KaiTi" panose="02010609060101010101" pitchFamily="49" charset="-122"/>
                </a:rPr>
                <a:t>参与者在</a:t>
              </a:r>
              <a:r>
                <a:rPr lang="en-US" altLang="zh-CN" dirty="0">
                  <a:latin typeface="KaiTi" panose="02010609060101010101" pitchFamily="49" charset="-122"/>
                  <a:ea typeface="KaiTi" panose="02010609060101010101" pitchFamily="49" charset="-122"/>
                </a:rPr>
                <a:t>128×128</a:t>
              </a:r>
              <a:r>
                <a:rPr lang="zh-CN" altLang="zh-CN" dirty="0">
                  <a:latin typeface="KaiTi" panose="02010609060101010101" pitchFamily="49" charset="-122"/>
                  <a:ea typeface="KaiTi" panose="02010609060101010101" pitchFamily="49" charset="-122"/>
                </a:rPr>
                <a:t>分辨率下每个女演员的长相。</a:t>
              </a:r>
              <a:endParaRPr lang="zh-CN" altLang="en-US" sz="1600" dirty="0">
                <a:solidFill>
                  <a:schemeClr val="tx1"/>
                </a:solidFill>
                <a:latin typeface="KaiTi" panose="02010609060101010101" pitchFamily="49" charset="-122"/>
                <a:ea typeface="KaiTi" panose="02010609060101010101" pitchFamily="49" charset="-122"/>
                <a:cs typeface="+mn-ea"/>
                <a:sym typeface="+mn-lt"/>
              </a:endParaRPr>
            </a:p>
          </p:txBody>
        </p:sp>
        <p:sp>
          <p:nvSpPr>
            <p:cNvPr id="32" name="TextBox 25"/>
            <p:cNvSpPr txBox="1"/>
            <p:nvPr/>
          </p:nvSpPr>
          <p:spPr>
            <a:xfrm>
              <a:off x="2087473" y="2177442"/>
              <a:ext cx="3200711" cy="368360"/>
            </a:xfrm>
            <a:prstGeom prst="rect">
              <a:avLst/>
            </a:prstGeom>
            <a:noFill/>
          </p:spPr>
          <p:txBody>
            <a:bodyPr vert="horz" wrap="square" rtlCol="0">
              <a:spAutoFit/>
            </a:bodyPr>
            <a:lstStyle/>
            <a:p>
              <a:r>
                <a:rPr lang="zh-CN" altLang="zh-CN" dirty="0">
                  <a:latin typeface="KaiTi" panose="02010609060101010101" pitchFamily="49" charset="-122"/>
                  <a:ea typeface="KaiTi" panose="02010609060101010101" pitchFamily="49" charset="-122"/>
                </a:rPr>
                <a:t>呈现给参与者的屏幕</a:t>
              </a:r>
              <a:endParaRPr lang="zh-CN" altLang="en-US" b="1" kern="0" dirty="0">
                <a:solidFill>
                  <a:srgbClr val="1A223D"/>
                </a:solidFill>
                <a:latin typeface="KaiTi" panose="02010609060101010101" pitchFamily="49" charset="-122"/>
                <a:ea typeface="KaiTi" panose="02010609060101010101" pitchFamily="49" charset="-122"/>
                <a:cs typeface="+mn-ea"/>
                <a:sym typeface="+mn-lt"/>
              </a:endParaRPr>
            </a:p>
          </p:txBody>
        </p:sp>
      </p:grpSp>
      <p:grpSp>
        <p:nvGrpSpPr>
          <p:cNvPr id="33" name="组合 32"/>
          <p:cNvGrpSpPr/>
          <p:nvPr/>
        </p:nvGrpSpPr>
        <p:grpSpPr>
          <a:xfrm>
            <a:off x="6370285" y="3590604"/>
            <a:ext cx="4679242" cy="1557154"/>
            <a:chOff x="1698853" y="1555137"/>
            <a:chExt cx="3574147" cy="1557404"/>
          </a:xfrm>
        </p:grpSpPr>
        <p:sp>
          <p:nvSpPr>
            <p:cNvPr id="34" name="矩形 4"/>
            <p:cNvSpPr>
              <a:spLocks noChangeArrowheads="1"/>
            </p:cNvSpPr>
            <p:nvPr/>
          </p:nvSpPr>
          <p:spPr bwMode="auto">
            <a:xfrm>
              <a:off x="1698853" y="2362856"/>
              <a:ext cx="3574147" cy="749685"/>
            </a:xfrm>
            <a:prstGeom prst="rect">
              <a:avLst/>
            </a:prstGeom>
            <a:noFill/>
            <a:ln w="9525">
              <a:noFill/>
              <a:miter lim="800000"/>
            </a:ln>
          </p:spPr>
          <p:txBody>
            <a:bodyPr wrap="square">
              <a:spAutoFit/>
            </a:bodyPr>
            <a:lstStyle/>
            <a:p>
              <a:pPr>
                <a:lnSpc>
                  <a:spcPct val="125000"/>
                </a:lnSpc>
              </a:pPr>
              <a:r>
                <a:rPr lang="zh-CN" altLang="en-US" dirty="0">
                  <a:latin typeface="KaiTi" panose="02010609060101010101" pitchFamily="49" charset="-122"/>
                  <a:ea typeface="KaiTi" panose="02010609060101010101" pitchFamily="49" charset="-122"/>
                </a:rPr>
                <a:t>参与者</a:t>
              </a:r>
              <a:r>
                <a:rPr lang="zh-CN" altLang="zh-CN" dirty="0">
                  <a:latin typeface="KaiTi" panose="02010609060101010101" pitchFamily="49" charset="-122"/>
                  <a:ea typeface="KaiTi" panose="02010609060101010101" pitchFamily="49" charset="-122"/>
                </a:rPr>
                <a:t>需要选择一个按钮来指示显示的图像是否是同一个人的。</a:t>
              </a:r>
              <a:endParaRPr lang="zh-CN" altLang="en-US" sz="1600" dirty="0">
                <a:solidFill>
                  <a:schemeClr val="tx1"/>
                </a:solidFill>
                <a:latin typeface="KaiTi" panose="02010609060101010101" pitchFamily="49" charset="-122"/>
                <a:ea typeface="KaiTi" panose="02010609060101010101" pitchFamily="49" charset="-122"/>
                <a:cs typeface="+mn-ea"/>
                <a:sym typeface="+mn-lt"/>
              </a:endParaRPr>
            </a:p>
          </p:txBody>
        </p:sp>
        <p:sp>
          <p:nvSpPr>
            <p:cNvPr id="35" name="TextBox 25"/>
            <p:cNvSpPr txBox="1"/>
            <p:nvPr/>
          </p:nvSpPr>
          <p:spPr>
            <a:xfrm>
              <a:off x="1972427" y="1555137"/>
              <a:ext cx="3212768" cy="369391"/>
            </a:xfrm>
            <a:prstGeom prst="rect">
              <a:avLst/>
            </a:prstGeom>
            <a:noFill/>
          </p:spPr>
          <p:txBody>
            <a:bodyPr vert="horz" wrap="square" rtlCol="0">
              <a:spAutoFit/>
            </a:bodyPr>
            <a:lstStyle/>
            <a:p>
              <a:r>
                <a:rPr lang="zh-CN" altLang="zh-CN" dirty="0">
                  <a:latin typeface="KaiTi" panose="02010609060101010101" pitchFamily="49" charset="-122"/>
                  <a:ea typeface="KaiTi" panose="02010609060101010101" pitchFamily="49" charset="-122"/>
                </a:rPr>
                <a:t>培训结束，向参与者展示图</a:t>
              </a:r>
              <a:endParaRPr lang="zh-CN" altLang="en-US" b="1" kern="0" dirty="0">
                <a:solidFill>
                  <a:srgbClr val="1A223D"/>
                </a:solidFill>
                <a:latin typeface="KaiTi" panose="02010609060101010101" pitchFamily="49" charset="-122"/>
                <a:ea typeface="KaiTi" panose="02010609060101010101" pitchFamily="49" charset="-122"/>
                <a:cs typeface="+mn-ea"/>
                <a:sym typeface="+mn-lt"/>
              </a:endParaRPr>
            </a:p>
          </p:txBody>
        </p:sp>
      </p:grpSp>
      <p:sp>
        <p:nvSpPr>
          <p:cNvPr id="16" name="TextBox 17"/>
          <p:cNvSpPr txBox="1"/>
          <p:nvPr/>
        </p:nvSpPr>
        <p:spPr>
          <a:xfrm>
            <a:off x="5769301" y="211338"/>
            <a:ext cx="4439036" cy="523220"/>
          </a:xfrm>
          <a:prstGeom prst="rect">
            <a:avLst/>
          </a:prstGeom>
          <a:noFill/>
        </p:spPr>
        <p:txBody>
          <a:bodyPr wrap="none" rtlCol="0">
            <a:spAutoFit/>
          </a:bodyPr>
          <a:lstStyle/>
          <a:p>
            <a:r>
              <a:rPr lang="zh-CN" altLang="zh-CN" dirty="0"/>
              <a:t>模拟人对这两位明星的人脸识别测试调查</a:t>
            </a:r>
            <a:r>
              <a:rPr lang="zh-CN" altLang="zh-CN" sz="2800" dirty="0"/>
              <a:t> </a:t>
            </a:r>
            <a:endParaRPr lang="zh-CN" altLang="en-US" sz="2665" b="1" dirty="0">
              <a:solidFill>
                <a:schemeClr val="accent1"/>
              </a:solidFill>
              <a:latin typeface="+mn-lt"/>
              <a:ea typeface="+mn-ea"/>
              <a:cs typeface="+mn-ea"/>
              <a:sym typeface="+mn-lt"/>
            </a:endParaRPr>
          </a:p>
        </p:txBody>
      </p:sp>
      <p:grpSp>
        <p:nvGrpSpPr>
          <p:cNvPr id="17" name="组合 16"/>
          <p:cNvGrpSpPr/>
          <p:nvPr/>
        </p:nvGrpSpPr>
        <p:grpSpPr>
          <a:xfrm>
            <a:off x="127200" y="458064"/>
            <a:ext cx="5283018" cy="73843"/>
            <a:chOff x="3404267" y="488626"/>
            <a:chExt cx="5283018" cy="73843"/>
          </a:xfrm>
        </p:grpSpPr>
        <p:cxnSp>
          <p:nvCxnSpPr>
            <p:cNvPr id="20" name="直接连接符 19"/>
            <p:cNvCxnSpPr>
              <a:cxnSpLocks/>
              <a:stCxn id="21" idx="6"/>
            </p:cNvCxnSpPr>
            <p:nvPr/>
          </p:nvCxnSpPr>
          <p:spPr bwMode="auto">
            <a:xfrm flipH="1">
              <a:off x="3404267" y="525548"/>
              <a:ext cx="5283018"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1" name="椭圆 20"/>
            <p:cNvSpPr/>
            <p:nvPr/>
          </p:nvSpPr>
          <p:spPr bwMode="auto">
            <a:xfrm>
              <a:off x="8613442"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3" name="组合 22"/>
          <p:cNvGrpSpPr/>
          <p:nvPr/>
        </p:nvGrpSpPr>
        <p:grpSpPr>
          <a:xfrm flipH="1">
            <a:off x="10210692" y="488626"/>
            <a:ext cx="1371564" cy="73843"/>
            <a:chOff x="716869" y="488626"/>
            <a:chExt cx="1371564" cy="73843"/>
          </a:xfrm>
        </p:grpSpPr>
        <p:cxnSp>
          <p:nvCxnSpPr>
            <p:cNvPr id="24" name="直接连接符 23"/>
            <p:cNvCxnSpPr>
              <a:cxnSpLocks/>
            </p:cNvCxnSpPr>
            <p:nvPr/>
          </p:nvCxnSpPr>
          <p:spPr bwMode="auto">
            <a:xfrm flipH="1">
              <a:off x="716869" y="525548"/>
              <a:ext cx="1295366"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6" name="椭圆 35"/>
            <p:cNvSpPr/>
            <p:nvPr/>
          </p:nvSpPr>
          <p:spPr bwMode="auto">
            <a:xfrm>
              <a:off x="2014590"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pic>
        <p:nvPicPr>
          <p:cNvPr id="5" name="图片 4" descr="图形用户界面, 应用程序&#10;&#10;描述已自动生成">
            <a:extLst>
              <a:ext uri="{FF2B5EF4-FFF2-40B4-BE49-F238E27FC236}">
                <a16:creationId xmlns:a16="http://schemas.microsoft.com/office/drawing/2014/main" id="{AE27E77D-4B56-254A-A264-EB00196C68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516" y="813691"/>
            <a:ext cx="3302000" cy="2616200"/>
          </a:xfrm>
          <a:prstGeom prst="rect">
            <a:avLst/>
          </a:prstGeom>
        </p:spPr>
      </p:pic>
      <p:pic>
        <p:nvPicPr>
          <p:cNvPr id="7" name="图片 6" descr="图形用户界面, 应用程序&#10;&#10;描述已自动生成">
            <a:extLst>
              <a:ext uri="{FF2B5EF4-FFF2-40B4-BE49-F238E27FC236}">
                <a16:creationId xmlns:a16="http://schemas.microsoft.com/office/drawing/2014/main" id="{C2DA6D1B-5D3F-0E4A-9F5D-E1EE37B11C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5584" y="1036321"/>
            <a:ext cx="3187700" cy="2438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nodeType="with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p:cTn id="12" dur="500" fill="hold"/>
                                        <p:tgtEl>
                                          <p:spTgt spid="27"/>
                                        </p:tgtEl>
                                        <p:attrNameLst>
                                          <p:attrName>ppt_w</p:attrName>
                                        </p:attrNameLst>
                                      </p:cBhvr>
                                      <p:tavLst>
                                        <p:tav tm="0">
                                          <p:val>
                                            <p:fltVal val="0"/>
                                          </p:val>
                                        </p:tav>
                                        <p:tav tm="100000">
                                          <p:val>
                                            <p:strVal val="#ppt_w"/>
                                          </p:val>
                                        </p:tav>
                                      </p:tavLst>
                                    </p:anim>
                                    <p:anim calcmode="lin" valueType="num">
                                      <p:cBhvr>
                                        <p:cTn id="13" dur="500" fill="hold"/>
                                        <p:tgtEl>
                                          <p:spTgt spid="27"/>
                                        </p:tgtEl>
                                        <p:attrNameLst>
                                          <p:attrName>ppt_h</p:attrName>
                                        </p:attrNameLst>
                                      </p:cBhvr>
                                      <p:tavLst>
                                        <p:tav tm="0">
                                          <p:val>
                                            <p:fltVal val="0"/>
                                          </p:val>
                                        </p:tav>
                                        <p:tav tm="100000">
                                          <p:val>
                                            <p:strVal val="#ppt_h"/>
                                          </p:val>
                                        </p:tav>
                                      </p:tavLst>
                                    </p:anim>
                                    <p:animEffect transition="in" filter="fade">
                                      <p:cBhvr>
                                        <p:cTn id="14" dur="500"/>
                                        <p:tgtEl>
                                          <p:spTgt spid="27"/>
                                        </p:tgtEl>
                                      </p:cBhvr>
                                    </p:animEffect>
                                  </p:childTnLst>
                                </p:cTn>
                              </p:par>
                              <p:par>
                                <p:cTn id="15" presetID="53" presetClass="entr" presetSubtype="16"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ppt_w</p:attrName>
                                        </p:attrNameLst>
                                      </p:cBhvr>
                                      <p:tavLst>
                                        <p:tav tm="0">
                                          <p:val>
                                            <p:fltVal val="0"/>
                                          </p:val>
                                        </p:tav>
                                        <p:tav tm="100000">
                                          <p:val>
                                            <p:strVal val="#ppt_w"/>
                                          </p:val>
                                        </p:tav>
                                      </p:tavLst>
                                    </p:anim>
                                    <p:anim calcmode="lin" valueType="num">
                                      <p:cBhvr>
                                        <p:cTn id="18" dur="500" fill="hold"/>
                                        <p:tgtEl>
                                          <p:spTgt spid="29"/>
                                        </p:tgtEl>
                                        <p:attrNameLst>
                                          <p:attrName>ppt_h</p:attrName>
                                        </p:attrNameLst>
                                      </p:cBhvr>
                                      <p:tavLst>
                                        <p:tav tm="0">
                                          <p:val>
                                            <p:fltVal val="0"/>
                                          </p:val>
                                        </p:tav>
                                        <p:tav tm="100000">
                                          <p:val>
                                            <p:strVal val="#ppt_h"/>
                                          </p:val>
                                        </p:tav>
                                      </p:tavLst>
                                    </p:anim>
                                    <p:animEffect transition="in" filter="fade">
                                      <p:cBhvr>
                                        <p:cTn id="19" dur="500"/>
                                        <p:tgtEl>
                                          <p:spTgt spid="29"/>
                                        </p:tgtEl>
                                      </p:cBhvr>
                                    </p:animEffect>
                                  </p:childTnLst>
                                </p:cTn>
                              </p:par>
                              <p:par>
                                <p:cTn id="20" presetID="53" presetClass="entr" presetSubtype="16"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500" fill="hold"/>
                                        <p:tgtEl>
                                          <p:spTgt spid="28"/>
                                        </p:tgtEl>
                                        <p:attrNameLst>
                                          <p:attrName>ppt_w</p:attrName>
                                        </p:attrNameLst>
                                      </p:cBhvr>
                                      <p:tavLst>
                                        <p:tav tm="0">
                                          <p:val>
                                            <p:fltVal val="0"/>
                                          </p:val>
                                        </p:tav>
                                        <p:tav tm="100000">
                                          <p:val>
                                            <p:strVal val="#ppt_w"/>
                                          </p:val>
                                        </p:tav>
                                      </p:tavLst>
                                    </p:anim>
                                    <p:anim calcmode="lin" valueType="num">
                                      <p:cBhvr>
                                        <p:cTn id="23" dur="500" fill="hold"/>
                                        <p:tgtEl>
                                          <p:spTgt spid="28"/>
                                        </p:tgtEl>
                                        <p:attrNameLst>
                                          <p:attrName>ppt_h</p:attrName>
                                        </p:attrNameLst>
                                      </p:cBhvr>
                                      <p:tavLst>
                                        <p:tav tm="0">
                                          <p:val>
                                            <p:fltVal val="0"/>
                                          </p:val>
                                        </p:tav>
                                        <p:tav tm="100000">
                                          <p:val>
                                            <p:strVal val="#ppt_h"/>
                                          </p:val>
                                        </p:tav>
                                      </p:tavLst>
                                    </p:anim>
                                    <p:animEffect transition="in" filter="fade">
                                      <p:cBhvr>
                                        <p:cTn id="24" dur="500"/>
                                        <p:tgtEl>
                                          <p:spTgt spid="28"/>
                                        </p:tgtEl>
                                      </p:cBhvr>
                                    </p:animEffect>
                                  </p:childTnLst>
                                </p:cTn>
                              </p:par>
                              <p:par>
                                <p:cTn id="25" presetID="2" presetClass="entr" presetSubtype="4" fill="hold"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ppt_x"/>
                                          </p:val>
                                        </p:tav>
                                        <p:tav tm="100000">
                                          <p:val>
                                            <p:strVal val="#ppt_x"/>
                                          </p:val>
                                        </p:tav>
                                      </p:tavLst>
                                    </p:anim>
                                    <p:anim calcmode="lin" valueType="num">
                                      <p:cBhvr additive="base">
                                        <p:cTn id="28" dur="500" fill="hold"/>
                                        <p:tgtEl>
                                          <p:spTgt spid="30"/>
                                        </p:tgtEl>
                                        <p:attrNameLst>
                                          <p:attrName>ppt_y</p:attrName>
                                        </p:attrNameLst>
                                      </p:cBhvr>
                                      <p:tavLst>
                                        <p:tav tm="0">
                                          <p:val>
                                            <p:strVal val="1+#ppt_h/2"/>
                                          </p:val>
                                        </p:tav>
                                        <p:tav tm="100000">
                                          <p:val>
                                            <p:strVal val="#ppt_y"/>
                                          </p:val>
                                        </p:tav>
                                      </p:tavLst>
                                    </p:anim>
                                  </p:childTnLst>
                                </p:cTn>
                              </p:par>
                              <p:par>
                                <p:cTn id="29" presetID="2" presetClass="entr" presetSubtype="1" fill="hold" nodeType="withEffect">
                                  <p:stCondLst>
                                    <p:cond delay="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500" fill="hold"/>
                                        <p:tgtEl>
                                          <p:spTgt spid="33"/>
                                        </p:tgtEl>
                                        <p:attrNameLst>
                                          <p:attrName>ppt_x</p:attrName>
                                        </p:attrNameLst>
                                      </p:cBhvr>
                                      <p:tavLst>
                                        <p:tav tm="0">
                                          <p:val>
                                            <p:strVal val="#ppt_x"/>
                                          </p:val>
                                        </p:tav>
                                        <p:tav tm="100000">
                                          <p:val>
                                            <p:strVal val="#ppt_x"/>
                                          </p:val>
                                        </p:tav>
                                      </p:tavLst>
                                    </p:anim>
                                    <p:anim calcmode="lin" valueType="num">
                                      <p:cBhvr additive="base">
                                        <p:cTn id="32" dur="500" fill="hold"/>
                                        <p:tgtEl>
                                          <p:spTgt spid="3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4"/>
          <p:cNvSpPr txBox="1"/>
          <p:nvPr/>
        </p:nvSpPr>
        <p:spPr>
          <a:xfrm>
            <a:off x="1371724" y="1985149"/>
            <a:ext cx="7707790" cy="3086742"/>
          </a:xfrm>
          <a:prstGeom prst="rect">
            <a:avLst/>
          </a:prstGeom>
          <a:noFill/>
        </p:spPr>
        <p:txBody>
          <a:bodyPr wrap="square">
            <a:spAutoFit/>
          </a:bodyPr>
          <a:lstStyle/>
          <a:p>
            <a:pPr indent="457200">
              <a:lnSpc>
                <a:spcPct val="200000"/>
              </a:lnSpc>
              <a:spcAft>
                <a:spcPts val="500"/>
              </a:spcAft>
              <a:defRPr/>
            </a:pPr>
            <a:r>
              <a:rPr lang="zh-CN" altLang="en-US" sz="1600" dirty="0">
                <a:latin typeface="SimHei" panose="02010609060101010101" pitchFamily="49" charset="-122"/>
                <a:ea typeface="SimHei" panose="02010609060101010101" pitchFamily="49" charset="-122"/>
                <a:cs typeface="+mn-ea"/>
                <a:sym typeface="+mn-lt"/>
              </a:rPr>
              <a:t>第一次调查中，我们随机选择了一些不熟悉这两位明星的新手，用每个女演员的</a:t>
            </a:r>
            <a:r>
              <a:rPr lang="en-US" altLang="zh-CN" sz="1600" dirty="0">
                <a:latin typeface="SimHei" panose="02010609060101010101" pitchFamily="49" charset="-122"/>
                <a:ea typeface="SimHei" panose="02010609060101010101" pitchFamily="49" charset="-122"/>
                <a:cs typeface="+mn-ea"/>
                <a:sym typeface="+mn-lt"/>
              </a:rPr>
              <a:t>200</a:t>
            </a:r>
            <a:r>
              <a:rPr lang="zh-CN" altLang="en-US" sz="1600" dirty="0">
                <a:latin typeface="SimHei" panose="02010609060101010101" pitchFamily="49" charset="-122"/>
                <a:ea typeface="SimHei" panose="02010609060101010101" pitchFamily="49" charset="-122"/>
                <a:cs typeface="+mn-ea"/>
                <a:sym typeface="+mn-lt"/>
              </a:rPr>
              <a:t>张照片进行上述测试。这组人的准确率为</a:t>
            </a:r>
            <a:r>
              <a:rPr lang="en-US" altLang="zh-CN" sz="1600" dirty="0">
                <a:latin typeface="SimHei" panose="02010609060101010101" pitchFamily="49" charset="-122"/>
                <a:ea typeface="SimHei" panose="02010609060101010101" pitchFamily="49" charset="-122"/>
                <a:cs typeface="+mn-ea"/>
                <a:sym typeface="+mn-lt"/>
              </a:rPr>
              <a:t>52.67% </a:t>
            </a:r>
            <a:r>
              <a:rPr lang="zh-CN" altLang="en-US" sz="1600" dirty="0">
                <a:latin typeface="SimHei" panose="02010609060101010101" pitchFamily="49" charset="-122"/>
                <a:ea typeface="SimHei" panose="02010609060101010101" pitchFamily="49" charset="-122"/>
                <a:cs typeface="+mn-ea"/>
                <a:sym typeface="+mn-lt"/>
              </a:rPr>
              <a:t>。</a:t>
            </a:r>
            <a:endParaRPr lang="en-US" altLang="zh-CN" sz="1600" dirty="0">
              <a:latin typeface="SimHei" panose="02010609060101010101" pitchFamily="49" charset="-122"/>
              <a:ea typeface="SimHei" panose="02010609060101010101" pitchFamily="49" charset="-122"/>
              <a:cs typeface="+mn-ea"/>
              <a:sym typeface="+mn-lt"/>
            </a:endParaRPr>
          </a:p>
          <a:p>
            <a:pPr indent="457200">
              <a:lnSpc>
                <a:spcPct val="200000"/>
              </a:lnSpc>
              <a:spcAft>
                <a:spcPts val="500"/>
              </a:spcAft>
              <a:defRPr/>
            </a:pPr>
            <a:r>
              <a:rPr lang="zh-CN" altLang="en-US" sz="1600" dirty="0">
                <a:latin typeface="SimHei" panose="02010609060101010101" pitchFamily="49" charset="-122"/>
                <a:ea typeface="SimHei" panose="02010609060101010101" pitchFamily="49" charset="-122"/>
                <a:cs typeface="+mn-ea"/>
                <a:sym typeface="+mn-lt"/>
              </a:rPr>
              <a:t>第二次调查，应用了相同的过程 ，但这一次，我们要求参与者关注额头和颧骨，以区分女演员。本组准确率为</a:t>
            </a:r>
            <a:r>
              <a:rPr lang="en-US" altLang="zh-CN" sz="1600" dirty="0">
                <a:latin typeface="SimHei" panose="02010609060101010101" pitchFamily="49" charset="-122"/>
                <a:ea typeface="SimHei" panose="02010609060101010101" pitchFamily="49" charset="-122"/>
                <a:cs typeface="+mn-ea"/>
                <a:sym typeface="+mn-lt"/>
              </a:rPr>
              <a:t>63.67%</a:t>
            </a:r>
            <a:r>
              <a:rPr lang="zh-CN" altLang="en-US" sz="1600" dirty="0">
                <a:latin typeface="SimHei" panose="02010609060101010101" pitchFamily="49" charset="-122"/>
                <a:ea typeface="SimHei" panose="02010609060101010101" pitchFamily="49" charset="-122"/>
                <a:cs typeface="+mn-ea"/>
                <a:sym typeface="+mn-lt"/>
              </a:rPr>
              <a:t>。 </a:t>
            </a:r>
            <a:endParaRPr lang="en-US" altLang="zh-CN" sz="1600" dirty="0">
              <a:latin typeface="SimHei" panose="02010609060101010101" pitchFamily="49" charset="-122"/>
              <a:ea typeface="SimHei" panose="02010609060101010101" pitchFamily="49" charset="-122"/>
              <a:cs typeface="+mn-ea"/>
              <a:sym typeface="+mn-lt"/>
            </a:endParaRPr>
          </a:p>
          <a:p>
            <a:pPr indent="457200">
              <a:lnSpc>
                <a:spcPct val="200000"/>
              </a:lnSpc>
              <a:spcAft>
                <a:spcPts val="500"/>
              </a:spcAft>
              <a:defRPr/>
            </a:pPr>
            <a:r>
              <a:rPr lang="zh-CN" altLang="en-US" sz="1600" dirty="0">
                <a:latin typeface="SimHei" panose="02010609060101010101" pitchFamily="49" charset="-122"/>
                <a:ea typeface="SimHei" panose="02010609060101010101" pitchFamily="49" charset="-122"/>
                <a:cs typeface="+mn-ea"/>
                <a:sym typeface="+mn-lt"/>
              </a:rPr>
              <a:t>第三次调查，由印度裔，熟悉这两位女演员</a:t>
            </a:r>
            <a:r>
              <a:rPr lang="zh-CN" altLang="en" sz="1600" dirty="0">
                <a:latin typeface="SimHei" panose="02010609060101010101" pitchFamily="49" charset="-122"/>
                <a:ea typeface="SimHei" panose="02010609060101010101" pitchFamily="49" charset="-122"/>
                <a:cs typeface="+mn-ea"/>
                <a:sym typeface="+mn-lt"/>
              </a:rPr>
              <a:t>（</a:t>
            </a:r>
            <a:r>
              <a:rPr lang="zh-CN" altLang="en-US" sz="1600" dirty="0">
                <a:latin typeface="SimHei" panose="02010609060101010101" pitchFamily="49" charset="-122"/>
                <a:ea typeface="SimHei" panose="02010609060101010101" pitchFamily="49" charset="-122"/>
                <a:cs typeface="+mn-ea"/>
                <a:sym typeface="+mn-lt"/>
              </a:rPr>
              <a:t>专家）组成。他们没有得到任何要求，进行测试。本组的鉴别准确率为</a:t>
            </a:r>
            <a:r>
              <a:rPr lang="en-US" altLang="zh-CN" sz="1600" dirty="0">
                <a:latin typeface="SimHei" panose="02010609060101010101" pitchFamily="49" charset="-122"/>
                <a:ea typeface="SimHei" panose="02010609060101010101" pitchFamily="49" charset="-122"/>
                <a:cs typeface="+mn-ea"/>
                <a:sym typeface="+mn-lt"/>
              </a:rPr>
              <a:t>85.0%</a:t>
            </a:r>
            <a:r>
              <a:rPr lang="zh-CN" altLang="en-US" sz="1600" dirty="0">
                <a:latin typeface="SimHei" panose="02010609060101010101" pitchFamily="49" charset="-122"/>
                <a:ea typeface="SimHei" panose="02010609060101010101" pitchFamily="49" charset="-122"/>
                <a:cs typeface="+mn-ea"/>
                <a:sym typeface="+mn-lt"/>
              </a:rPr>
              <a:t>。</a:t>
            </a:r>
          </a:p>
        </p:txBody>
      </p:sp>
      <p:sp>
        <p:nvSpPr>
          <p:cNvPr id="8" name="TextBox 17"/>
          <p:cNvSpPr txBox="1"/>
          <p:nvPr/>
        </p:nvSpPr>
        <p:spPr>
          <a:xfrm>
            <a:off x="5715010" y="337780"/>
            <a:ext cx="4439036" cy="523220"/>
          </a:xfrm>
          <a:prstGeom prst="rect">
            <a:avLst/>
          </a:prstGeom>
          <a:noFill/>
        </p:spPr>
        <p:txBody>
          <a:bodyPr wrap="none" rtlCol="0">
            <a:spAutoFit/>
          </a:bodyPr>
          <a:lstStyle/>
          <a:p>
            <a:r>
              <a:rPr lang="zh-CN" altLang="zh-CN" dirty="0"/>
              <a:t>模拟人对这两位明星的人脸识别测试调查</a:t>
            </a:r>
            <a:r>
              <a:rPr lang="zh-CN" altLang="zh-CN" sz="2800" dirty="0"/>
              <a:t> </a:t>
            </a:r>
            <a:endParaRPr lang="zh-CN" altLang="en-US" sz="2665" b="1" dirty="0">
              <a:solidFill>
                <a:schemeClr val="accent1"/>
              </a:solidFill>
              <a:latin typeface="+mn-lt"/>
              <a:ea typeface="+mn-ea"/>
              <a:cs typeface="+mn-ea"/>
              <a:sym typeface="+mn-lt"/>
            </a:endParaRPr>
          </a:p>
        </p:txBody>
      </p:sp>
      <p:grpSp>
        <p:nvGrpSpPr>
          <p:cNvPr id="9" name="组合 8"/>
          <p:cNvGrpSpPr/>
          <p:nvPr/>
        </p:nvGrpSpPr>
        <p:grpSpPr>
          <a:xfrm>
            <a:off x="228754" y="525547"/>
            <a:ext cx="4768638" cy="73843"/>
            <a:chOff x="76911" y="488626"/>
            <a:chExt cx="4768638" cy="73843"/>
          </a:xfrm>
        </p:grpSpPr>
        <p:cxnSp>
          <p:nvCxnSpPr>
            <p:cNvPr id="10" name="直接连接符 9"/>
            <p:cNvCxnSpPr>
              <a:cxnSpLocks/>
              <a:stCxn id="11" idx="6"/>
            </p:cNvCxnSpPr>
            <p:nvPr/>
          </p:nvCxnSpPr>
          <p:spPr bwMode="auto">
            <a:xfrm flipH="1" flipV="1">
              <a:off x="76911" y="525547"/>
              <a:ext cx="4768638" cy="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1" name="椭圆 10"/>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12" name="组合 11"/>
          <p:cNvGrpSpPr/>
          <p:nvPr/>
        </p:nvGrpSpPr>
        <p:grpSpPr>
          <a:xfrm flipH="1">
            <a:off x="10365443" y="488626"/>
            <a:ext cx="1216813" cy="73843"/>
            <a:chOff x="716869" y="488626"/>
            <a:chExt cx="1216813" cy="73843"/>
          </a:xfrm>
        </p:grpSpPr>
        <p:cxnSp>
          <p:nvCxnSpPr>
            <p:cNvPr id="13" name="直接连接符 12"/>
            <p:cNvCxnSpPr>
              <a:cxnSpLocks/>
            </p:cNvCxnSpPr>
            <p:nvPr/>
          </p:nvCxnSpPr>
          <p:spPr bwMode="auto">
            <a:xfrm flipH="1">
              <a:off x="716869" y="525548"/>
              <a:ext cx="1142970"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4" name="椭圆 13"/>
            <p:cNvSpPr/>
            <p:nvPr/>
          </p:nvSpPr>
          <p:spPr bwMode="auto">
            <a:xfrm>
              <a:off x="185983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p:cNvCxnSpPr/>
          <p:nvPr/>
        </p:nvCxnSpPr>
        <p:spPr>
          <a:xfrm>
            <a:off x="1066932" y="990664"/>
            <a:ext cx="1029793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矩形 3"/>
          <p:cNvSpPr>
            <a:spLocks noChangeArrowheads="1"/>
          </p:cNvSpPr>
          <p:nvPr/>
        </p:nvSpPr>
        <p:spPr bwMode="auto">
          <a:xfrm>
            <a:off x="1524120" y="1242513"/>
            <a:ext cx="8341875" cy="3701270"/>
          </a:xfrm>
          <a:prstGeom prst="rect">
            <a:avLst/>
          </a:prstGeom>
          <a:noFill/>
          <a:ln w="9525">
            <a:noFill/>
            <a:prstDash val="dash"/>
            <a:miter lim="800000"/>
          </a:ln>
        </p:spPr>
        <p:txBody>
          <a:bodyPr wrap="square">
            <a:spAutoFit/>
          </a:bodyPr>
          <a:lstStyle/>
          <a:p>
            <a:pPr indent="457200">
              <a:lnSpc>
                <a:spcPct val="200000"/>
              </a:lnSpc>
              <a:spcAft>
                <a:spcPts val="600"/>
              </a:spcAft>
              <a:defRPr/>
            </a:pPr>
            <a:r>
              <a:rPr lang="zh-CN" altLang="en-US" sz="1600">
                <a:latin typeface="KaiTi" panose="02010609060101010101" pitchFamily="49" charset="-122"/>
                <a:ea typeface="KaiTi" panose="02010609060101010101" pitchFamily="49" charset="-122"/>
                <a:cs typeface="+mn-ea"/>
                <a:sym typeface="+mn-lt"/>
              </a:rPr>
              <a:t>本文作者设计</a:t>
            </a:r>
            <a:r>
              <a:rPr lang="zh-CN" altLang="en-US" sz="1600" dirty="0">
                <a:latin typeface="KaiTi" panose="02010609060101010101" pitchFamily="49" charset="-122"/>
                <a:ea typeface="KaiTi" panose="02010609060101010101" pitchFamily="49" charset="-122"/>
                <a:cs typeface="+mn-ea"/>
                <a:sym typeface="+mn-lt"/>
              </a:rPr>
              <a:t>了两个</a:t>
            </a:r>
            <a:r>
              <a:rPr lang="en" altLang="zh-CN" sz="1600" dirty="0">
                <a:latin typeface="KaiTi" panose="02010609060101010101" pitchFamily="49" charset="-122"/>
                <a:ea typeface="KaiTi" panose="02010609060101010101" pitchFamily="49" charset="-122"/>
                <a:cs typeface="+mn-ea"/>
                <a:sym typeface="+mn-lt"/>
              </a:rPr>
              <a:t>CNN</a:t>
            </a:r>
            <a:r>
              <a:rPr lang="zh-CN" altLang="en-US" sz="1600" dirty="0">
                <a:latin typeface="KaiTi" panose="02010609060101010101" pitchFamily="49" charset="-122"/>
                <a:ea typeface="KaiTi" panose="02010609060101010101" pitchFamily="49" charset="-122"/>
                <a:cs typeface="+mn-ea"/>
                <a:sym typeface="+mn-lt"/>
              </a:rPr>
              <a:t>架构，在识别两个著名的、长相相似的宝莱坞女演员方面，明显优于新手。网络得出的准确度值</a:t>
            </a:r>
            <a:r>
              <a:rPr lang="en-US" altLang="zh-CN" sz="1600" dirty="0">
                <a:latin typeface="KaiTi" panose="02010609060101010101" pitchFamily="49" charset="-122"/>
                <a:ea typeface="KaiTi" panose="02010609060101010101" pitchFamily="49" charset="-122"/>
                <a:cs typeface="+mn-ea"/>
                <a:sym typeface="+mn-lt"/>
              </a:rPr>
              <a:t>&gt;85%</a:t>
            </a:r>
            <a:r>
              <a:rPr lang="zh-CN" altLang="en-US" sz="1600" dirty="0">
                <a:latin typeface="KaiTi" panose="02010609060101010101" pitchFamily="49" charset="-122"/>
                <a:ea typeface="KaiTi" panose="02010609060101010101" pitchFamily="49" charset="-122"/>
                <a:cs typeface="+mn-ea"/>
                <a:sym typeface="+mn-lt"/>
              </a:rPr>
              <a:t>，相当于人类专家。 </a:t>
            </a:r>
            <a:endParaRPr lang="en-US" altLang="zh-CN" sz="1600" dirty="0">
              <a:latin typeface="KaiTi" panose="02010609060101010101" pitchFamily="49" charset="-122"/>
              <a:ea typeface="KaiTi" panose="02010609060101010101" pitchFamily="49" charset="-122"/>
              <a:cs typeface="+mn-ea"/>
              <a:sym typeface="+mn-lt"/>
            </a:endParaRPr>
          </a:p>
          <a:p>
            <a:pPr indent="457200">
              <a:lnSpc>
                <a:spcPct val="200000"/>
              </a:lnSpc>
              <a:spcAft>
                <a:spcPts val="600"/>
              </a:spcAft>
              <a:defRPr/>
            </a:pPr>
            <a:r>
              <a:rPr lang="zh-CN" altLang="en-US" sz="1600" dirty="0">
                <a:latin typeface="KaiTi" panose="02010609060101010101" pitchFamily="49" charset="-122"/>
                <a:ea typeface="KaiTi" panose="02010609060101010101" pitchFamily="49" charset="-122"/>
                <a:cs typeface="+mn-ea"/>
                <a:sym typeface="+mn-lt"/>
              </a:rPr>
              <a:t>本文使用类激活地图</a:t>
            </a:r>
            <a:r>
              <a:rPr lang="en-US" altLang="zh-CN" sz="1600" dirty="0">
                <a:latin typeface="KaiTi" panose="02010609060101010101" pitchFamily="49" charset="-122"/>
                <a:ea typeface="KaiTi" panose="02010609060101010101" pitchFamily="49" charset="-122"/>
                <a:cs typeface="+mn-ea"/>
                <a:sym typeface="+mn-lt"/>
              </a:rPr>
              <a:t>CAM</a:t>
            </a:r>
            <a:r>
              <a:rPr lang="zh-CN" altLang="en-US" sz="1600" dirty="0">
                <a:latin typeface="KaiTi" panose="02010609060101010101" pitchFamily="49" charset="-122"/>
                <a:ea typeface="KaiTi" panose="02010609060101010101" pitchFamily="49" charset="-122"/>
                <a:cs typeface="+mn-ea"/>
                <a:sym typeface="+mn-lt"/>
              </a:rPr>
              <a:t>和卷积神经网络的</a:t>
            </a:r>
            <a:r>
              <a:rPr lang="en" altLang="zh-CN" sz="1600" dirty="0">
                <a:latin typeface="KaiTi" panose="02010609060101010101" pitchFamily="49" charset="-122"/>
                <a:ea typeface="KaiTi" panose="02010609060101010101" pitchFamily="49" charset="-122"/>
                <a:cs typeface="+mn-ea"/>
                <a:sym typeface="+mn-lt"/>
              </a:rPr>
              <a:t>fooling</a:t>
            </a:r>
            <a:r>
              <a:rPr lang="zh-CN" altLang="en-US" sz="1600" dirty="0">
                <a:latin typeface="KaiTi" panose="02010609060101010101" pitchFamily="49" charset="-122"/>
                <a:ea typeface="KaiTi" panose="02010609060101010101" pitchFamily="49" charset="-122"/>
                <a:cs typeface="+mn-ea"/>
                <a:sym typeface="+mn-lt"/>
              </a:rPr>
              <a:t>噪声可视化能够解释在输入中两位女演员的最佳区分位置。证明了传统的和孪生的卷积神经网络都可以用来帮助区分两个相似的人的特征。</a:t>
            </a:r>
            <a:r>
              <a:rPr lang="zh-CN" altLang="zh-CN" sz="1600" dirty="0">
                <a:latin typeface="KaiTi" panose="02010609060101010101" pitchFamily="49" charset="-122"/>
                <a:ea typeface="KaiTi" panose="02010609060101010101" pitchFamily="49" charset="-122"/>
              </a:rPr>
              <a:t>通过</a:t>
            </a:r>
            <a:r>
              <a:rPr lang="en-US" altLang="zh-CN" sz="1600" dirty="0">
                <a:latin typeface="KaiTi" panose="02010609060101010101" pitchFamily="49" charset="-122"/>
                <a:ea typeface="KaiTi" panose="02010609060101010101" pitchFamily="49" charset="-122"/>
              </a:rPr>
              <a:t>CNN</a:t>
            </a:r>
            <a:r>
              <a:rPr lang="zh-CN" altLang="zh-CN" sz="1600" dirty="0">
                <a:latin typeface="KaiTi" panose="02010609060101010101" pitchFamily="49" charset="-122"/>
                <a:ea typeface="KaiTi" panose="02010609060101010101" pitchFamily="49" charset="-122"/>
              </a:rPr>
              <a:t>解释，成功地增加了人类对面部识别的理解。 </a:t>
            </a:r>
            <a:endParaRPr lang="zh-CN" altLang="en-US" sz="1600" dirty="0">
              <a:latin typeface="KaiTi" panose="02010609060101010101" pitchFamily="49" charset="-122"/>
              <a:ea typeface="KaiTi" panose="02010609060101010101" pitchFamily="49" charset="-122"/>
              <a:cs typeface="+mn-ea"/>
              <a:sym typeface="+mn-lt"/>
            </a:endParaRPr>
          </a:p>
          <a:p>
            <a:pPr indent="457200">
              <a:lnSpc>
                <a:spcPct val="200000"/>
              </a:lnSpc>
              <a:spcAft>
                <a:spcPts val="600"/>
              </a:spcAft>
              <a:defRPr/>
            </a:pPr>
            <a:endParaRPr lang="zh-CN" altLang="en-US" sz="1600" dirty="0">
              <a:latin typeface="+mn-lt"/>
              <a:ea typeface="+mn-ea"/>
              <a:cs typeface="+mn-ea"/>
              <a:sym typeface="+mn-lt"/>
            </a:endParaRPr>
          </a:p>
          <a:p>
            <a:pPr indent="457200">
              <a:lnSpc>
                <a:spcPct val="200000"/>
              </a:lnSpc>
              <a:spcAft>
                <a:spcPts val="600"/>
              </a:spcAft>
              <a:defRPr/>
            </a:pPr>
            <a:endParaRPr lang="zh-CN" altLang="en-US" sz="1600" dirty="0">
              <a:latin typeface="+mn-lt"/>
              <a:ea typeface="+mn-ea"/>
              <a:cs typeface="+mn-ea"/>
              <a:sym typeface="+mn-lt"/>
            </a:endParaRPr>
          </a:p>
        </p:txBody>
      </p:sp>
      <p:sp>
        <p:nvSpPr>
          <p:cNvPr id="7" name="TextBox 17"/>
          <p:cNvSpPr txBox="1"/>
          <p:nvPr/>
        </p:nvSpPr>
        <p:spPr>
          <a:xfrm>
            <a:off x="4805719" y="274165"/>
            <a:ext cx="2617485" cy="502766"/>
          </a:xfrm>
          <a:prstGeom prst="rect">
            <a:avLst/>
          </a:prstGeom>
          <a:noFill/>
        </p:spPr>
        <p:txBody>
          <a:bodyPr wrap="square" rtlCol="0">
            <a:spAutoFit/>
          </a:bodyPr>
          <a:lstStyle/>
          <a:p>
            <a:pPr algn="ctr"/>
            <a:r>
              <a:rPr lang="zh-CN" altLang="en-US" sz="2665" b="1" spc="600" dirty="0">
                <a:solidFill>
                  <a:schemeClr val="accent1"/>
                </a:solidFill>
                <a:latin typeface="+mn-lt"/>
                <a:ea typeface="+mn-ea"/>
                <a:cs typeface="+mn-ea"/>
                <a:sym typeface="+mn-lt"/>
              </a:rPr>
              <a:t>总结</a:t>
            </a:r>
          </a:p>
        </p:txBody>
      </p:sp>
      <p:grpSp>
        <p:nvGrpSpPr>
          <p:cNvPr id="8" name="组合 7"/>
          <p:cNvGrpSpPr/>
          <p:nvPr/>
        </p:nvGrpSpPr>
        <p:grpSpPr>
          <a:xfrm>
            <a:off x="609744" y="488626"/>
            <a:ext cx="4159054" cy="73843"/>
            <a:chOff x="686495" y="488626"/>
            <a:chExt cx="4159054" cy="73843"/>
          </a:xfrm>
        </p:grpSpPr>
        <p:cxnSp>
          <p:nvCxnSpPr>
            <p:cNvPr id="10" name="直接连接符 9"/>
            <p:cNvCxnSpPr>
              <a:stCxn id="13" idx="6"/>
            </p:cNvCxnSpPr>
            <p:nvPr/>
          </p:nvCxnSpPr>
          <p:spPr bwMode="auto">
            <a:xfrm flipH="1">
              <a:off x="686495" y="525548"/>
              <a:ext cx="415905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3" name="椭圆 12"/>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14" name="组合 13"/>
          <p:cNvGrpSpPr/>
          <p:nvPr/>
        </p:nvGrpSpPr>
        <p:grpSpPr>
          <a:xfrm flipH="1">
            <a:off x="7453576" y="488626"/>
            <a:ext cx="4128680" cy="73843"/>
            <a:chOff x="716869" y="488626"/>
            <a:chExt cx="4128680" cy="73843"/>
          </a:xfrm>
        </p:grpSpPr>
        <p:cxnSp>
          <p:nvCxnSpPr>
            <p:cNvPr id="15" name="直接连接符 14"/>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6" name="椭圆 15"/>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par>
                          <p:cTn id="8" fill="hold">
                            <p:stCondLst>
                              <p:cond delay="500"/>
                            </p:stCondLst>
                            <p:childTnLst>
                              <p:par>
                                <p:cTn id="9" presetID="52"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Scale>
                                      <p:cBhvr>
                                        <p:cTn id="1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11"/>
                                        </p:tgtEl>
                                        <p:attrNameLst>
                                          <p:attrName>ppt_x</p:attrName>
                                          <p:attrName>ppt_y</p:attrName>
                                        </p:attrNameLst>
                                      </p:cBhvr>
                                    </p:animMotion>
                                    <p:animEffect transition="in" filter="fade">
                                      <p:cBhvr>
                                        <p:cTn id="1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p:cNvCxnSpPr/>
          <p:nvPr/>
        </p:nvCxnSpPr>
        <p:spPr>
          <a:xfrm>
            <a:off x="1066932" y="990664"/>
            <a:ext cx="1029793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矩形 3"/>
          <p:cNvSpPr>
            <a:spLocks noChangeArrowheads="1"/>
          </p:cNvSpPr>
          <p:nvPr/>
        </p:nvSpPr>
        <p:spPr bwMode="auto">
          <a:xfrm>
            <a:off x="1524120" y="1242513"/>
            <a:ext cx="8341875" cy="1331390"/>
          </a:xfrm>
          <a:prstGeom prst="rect">
            <a:avLst/>
          </a:prstGeom>
          <a:noFill/>
          <a:ln w="9525">
            <a:noFill/>
            <a:prstDash val="dash"/>
            <a:miter lim="800000"/>
          </a:ln>
        </p:spPr>
        <p:txBody>
          <a:bodyPr wrap="square">
            <a:spAutoFit/>
          </a:bodyPr>
          <a:lstStyle/>
          <a:p>
            <a:pPr indent="457200">
              <a:spcAft>
                <a:spcPts val="600"/>
              </a:spcAft>
              <a:defRPr/>
            </a:pPr>
            <a:r>
              <a:rPr lang="en" altLang="zh-CN" sz="1600" dirty="0">
                <a:latin typeface="+mn-lt"/>
                <a:ea typeface="+mn-ea"/>
                <a:cs typeface="+mn-ea"/>
                <a:sym typeface="+mn-lt"/>
              </a:rPr>
              <a:t>[1]Zee T , </a:t>
            </a:r>
            <a:r>
              <a:rPr lang="en" altLang="zh-CN" sz="1600" dirty="0" err="1">
                <a:latin typeface="+mn-lt"/>
                <a:ea typeface="+mn-ea"/>
                <a:cs typeface="+mn-ea"/>
                <a:sym typeface="+mn-lt"/>
              </a:rPr>
              <a:t>Gali</a:t>
            </a:r>
            <a:r>
              <a:rPr lang="en" altLang="zh-CN" sz="1600" dirty="0">
                <a:latin typeface="+mn-lt"/>
                <a:ea typeface="+mn-ea"/>
                <a:cs typeface="+mn-ea"/>
                <a:sym typeface="+mn-lt"/>
              </a:rPr>
              <a:t> G , Nwogu I . Enhancing Human Face Recognition with an Interpretable Neural Network[C]// 2019 IEEE/CVF International Conference on Computer Vision Workshop (ICCVW). IEEE, 2019.</a:t>
            </a:r>
          </a:p>
          <a:p>
            <a:pPr indent="457200">
              <a:lnSpc>
                <a:spcPct val="200000"/>
              </a:lnSpc>
              <a:spcAft>
                <a:spcPts val="600"/>
              </a:spcAft>
              <a:defRPr/>
            </a:pPr>
            <a:endParaRPr lang="zh-CN" altLang="en-US" sz="1600" dirty="0">
              <a:latin typeface="+mn-lt"/>
              <a:ea typeface="+mn-ea"/>
              <a:cs typeface="+mn-ea"/>
              <a:sym typeface="+mn-lt"/>
            </a:endParaRPr>
          </a:p>
        </p:txBody>
      </p:sp>
      <p:sp>
        <p:nvSpPr>
          <p:cNvPr id="7" name="TextBox 17"/>
          <p:cNvSpPr txBox="1"/>
          <p:nvPr/>
        </p:nvSpPr>
        <p:spPr>
          <a:xfrm>
            <a:off x="4805719" y="274165"/>
            <a:ext cx="2617485" cy="502445"/>
          </a:xfrm>
          <a:prstGeom prst="rect">
            <a:avLst/>
          </a:prstGeom>
          <a:noFill/>
        </p:spPr>
        <p:txBody>
          <a:bodyPr wrap="square" rtlCol="0">
            <a:spAutoFit/>
          </a:bodyPr>
          <a:lstStyle/>
          <a:p>
            <a:pPr algn="ctr"/>
            <a:r>
              <a:rPr lang="zh-CN" altLang="en-US" sz="2665" b="1" spc="600" dirty="0">
                <a:solidFill>
                  <a:schemeClr val="accent1"/>
                </a:solidFill>
                <a:latin typeface="+mn-lt"/>
                <a:ea typeface="+mn-ea"/>
                <a:cs typeface="+mn-ea"/>
                <a:sym typeface="+mn-lt"/>
              </a:rPr>
              <a:t>文章出处</a:t>
            </a:r>
          </a:p>
        </p:txBody>
      </p:sp>
      <p:grpSp>
        <p:nvGrpSpPr>
          <p:cNvPr id="8" name="组合 7"/>
          <p:cNvGrpSpPr/>
          <p:nvPr/>
        </p:nvGrpSpPr>
        <p:grpSpPr>
          <a:xfrm>
            <a:off x="609744" y="488626"/>
            <a:ext cx="4159054" cy="73843"/>
            <a:chOff x="686495" y="488626"/>
            <a:chExt cx="4159054" cy="73843"/>
          </a:xfrm>
        </p:grpSpPr>
        <p:cxnSp>
          <p:nvCxnSpPr>
            <p:cNvPr id="10" name="直接连接符 9"/>
            <p:cNvCxnSpPr>
              <a:stCxn id="13" idx="6"/>
            </p:cNvCxnSpPr>
            <p:nvPr/>
          </p:nvCxnSpPr>
          <p:spPr bwMode="auto">
            <a:xfrm flipH="1">
              <a:off x="686495" y="525548"/>
              <a:ext cx="415905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3" name="椭圆 12"/>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14" name="组合 13"/>
          <p:cNvGrpSpPr/>
          <p:nvPr/>
        </p:nvGrpSpPr>
        <p:grpSpPr>
          <a:xfrm flipH="1">
            <a:off x="7453576" y="488626"/>
            <a:ext cx="4128680" cy="73843"/>
            <a:chOff x="716869" y="488626"/>
            <a:chExt cx="4128680" cy="73843"/>
          </a:xfrm>
        </p:grpSpPr>
        <p:cxnSp>
          <p:nvCxnSpPr>
            <p:cNvPr id="15" name="直接连接符 14"/>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6" name="椭圆 15"/>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Tree>
    <p:extLst>
      <p:ext uri="{BB962C8B-B14F-4D97-AF65-F5344CB8AC3E}">
        <p14:creationId xmlns:p14="http://schemas.microsoft.com/office/powerpoint/2010/main" val="205217933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par>
                          <p:cTn id="8" fill="hold">
                            <p:stCondLst>
                              <p:cond delay="500"/>
                            </p:stCondLst>
                            <p:childTnLst>
                              <p:par>
                                <p:cTn id="9" presetID="52"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Scale>
                                      <p:cBhvr>
                                        <p:cTn id="1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11"/>
                                        </p:tgtEl>
                                        <p:attrNameLst>
                                          <p:attrName>ppt_x</p:attrName>
                                          <p:attrName>ppt_y</p:attrName>
                                        </p:attrNameLst>
                                      </p:cBhvr>
                                    </p:animMotion>
                                    <p:animEffect transition="in" filter="fade">
                                      <p:cBhvr>
                                        <p:cTn id="1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689613" y="1143060"/>
            <a:ext cx="5369119" cy="569824"/>
            <a:chOff x="4207328" y="1075281"/>
            <a:chExt cx="4026839" cy="427368"/>
          </a:xfrm>
        </p:grpSpPr>
        <p:sp>
          <p:nvSpPr>
            <p:cNvPr id="3" name="MH_Number_1">
              <a:hlinkClick r:id="" action="ppaction://noaction"/>
            </p:cNvPr>
            <p:cNvSpPr/>
            <p:nvPr>
              <p:custDataLst>
                <p:tags r:id="rId8"/>
              </p:custDataLst>
            </p:nvPr>
          </p:nvSpPr>
          <p:spPr>
            <a:xfrm>
              <a:off x="4207328" y="1075281"/>
              <a:ext cx="427658" cy="427368"/>
            </a:xfrm>
            <a:prstGeom prst="roundRect">
              <a:avLst>
                <a:gd name="adj" fmla="val 76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dirty="0">
                  <a:solidFill>
                    <a:srgbClr val="FFFFFF"/>
                  </a:solidFill>
                  <a:cs typeface="+mn-ea"/>
                  <a:sym typeface="+mn-lt"/>
                </a:rPr>
                <a:t>01</a:t>
              </a:r>
              <a:endParaRPr lang="zh-CN" altLang="en-US" sz="2800" b="1" dirty="0">
                <a:solidFill>
                  <a:srgbClr val="FFFFFF"/>
                </a:solidFill>
                <a:cs typeface="+mn-ea"/>
                <a:sym typeface="+mn-lt"/>
              </a:endParaRPr>
            </a:p>
          </p:txBody>
        </p:sp>
        <p:sp>
          <p:nvSpPr>
            <p:cNvPr id="4" name="MH_Entry_1">
              <a:hlinkClick r:id="" action="ppaction://noaction"/>
            </p:cNvPr>
            <p:cNvSpPr/>
            <p:nvPr>
              <p:custDataLst>
                <p:tags r:id="rId9"/>
              </p:custDataLst>
            </p:nvPr>
          </p:nvSpPr>
          <p:spPr>
            <a:xfrm>
              <a:off x="4782064" y="1075281"/>
              <a:ext cx="3452103" cy="427368"/>
            </a:xfrm>
            <a:prstGeom prst="roundRect">
              <a:avLst>
                <a:gd name="adj" fmla="val 9124"/>
              </a:avLst>
            </a:prstGeom>
            <a:solidFill>
              <a:srgbClr val="1A22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zh-CN" altLang="en-US" sz="2200" spc="200" dirty="0">
                  <a:solidFill>
                    <a:schemeClr val="bg1"/>
                  </a:solidFill>
                  <a:cs typeface="+mn-ea"/>
                  <a:sym typeface="+mn-lt"/>
                </a:rPr>
                <a:t>研究背景</a:t>
              </a:r>
            </a:p>
          </p:txBody>
        </p:sp>
      </p:grpSp>
      <p:grpSp>
        <p:nvGrpSpPr>
          <p:cNvPr id="5" name="组合 4"/>
          <p:cNvGrpSpPr/>
          <p:nvPr/>
        </p:nvGrpSpPr>
        <p:grpSpPr>
          <a:xfrm>
            <a:off x="5689613" y="2195059"/>
            <a:ext cx="5369119" cy="569824"/>
            <a:chOff x="4207328" y="1864280"/>
            <a:chExt cx="4026839" cy="427368"/>
          </a:xfrm>
        </p:grpSpPr>
        <p:sp>
          <p:nvSpPr>
            <p:cNvPr id="6" name="MH_Entry_2">
              <a:hlinkClick r:id="" action="ppaction://noaction"/>
            </p:cNvPr>
            <p:cNvSpPr/>
            <p:nvPr>
              <p:custDataLst>
                <p:tags r:id="rId6"/>
              </p:custDataLst>
            </p:nvPr>
          </p:nvSpPr>
          <p:spPr>
            <a:xfrm>
              <a:off x="4782064" y="1864280"/>
              <a:ext cx="3452103" cy="427368"/>
            </a:xfrm>
            <a:prstGeom prst="roundRect">
              <a:avLst>
                <a:gd name="adj" fmla="val 9124"/>
              </a:avLst>
            </a:prstGeom>
            <a:solidFill>
              <a:srgbClr val="1A22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zh-CN" altLang="en-US" sz="2200" spc="200" dirty="0">
                  <a:solidFill>
                    <a:schemeClr val="bg1"/>
                  </a:solidFill>
                  <a:cs typeface="+mn-ea"/>
                  <a:sym typeface="+mn-lt"/>
                </a:rPr>
                <a:t>数据收集</a:t>
              </a:r>
            </a:p>
          </p:txBody>
        </p:sp>
        <p:sp>
          <p:nvSpPr>
            <p:cNvPr id="7" name="MH_Number_2">
              <a:hlinkClick r:id="" action="ppaction://noaction"/>
            </p:cNvPr>
            <p:cNvSpPr/>
            <p:nvPr>
              <p:custDataLst>
                <p:tags r:id="rId7"/>
              </p:custDataLst>
            </p:nvPr>
          </p:nvSpPr>
          <p:spPr>
            <a:xfrm>
              <a:off x="4207328" y="1864280"/>
              <a:ext cx="427658" cy="427368"/>
            </a:xfrm>
            <a:prstGeom prst="roundRect">
              <a:avLst>
                <a:gd name="adj" fmla="val 76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a:solidFill>
                    <a:srgbClr val="FFFFFF"/>
                  </a:solidFill>
                  <a:cs typeface="+mn-ea"/>
                  <a:sym typeface="+mn-lt"/>
                </a:rPr>
                <a:t>02</a:t>
              </a:r>
              <a:endParaRPr lang="zh-CN" altLang="en-US" sz="2800" b="1">
                <a:solidFill>
                  <a:srgbClr val="FFFFFF"/>
                </a:solidFill>
                <a:cs typeface="+mn-ea"/>
                <a:sym typeface="+mn-lt"/>
              </a:endParaRPr>
            </a:p>
          </p:txBody>
        </p:sp>
      </p:grpSp>
      <p:grpSp>
        <p:nvGrpSpPr>
          <p:cNvPr id="8" name="组合 7"/>
          <p:cNvGrpSpPr/>
          <p:nvPr/>
        </p:nvGrpSpPr>
        <p:grpSpPr>
          <a:xfrm>
            <a:off x="5689613" y="3247059"/>
            <a:ext cx="5369119" cy="569824"/>
            <a:chOff x="4207328" y="2653280"/>
            <a:chExt cx="4026839" cy="427368"/>
          </a:xfrm>
        </p:grpSpPr>
        <p:sp>
          <p:nvSpPr>
            <p:cNvPr id="9" name="MH_Entry_3">
              <a:hlinkClick r:id="" action="ppaction://noaction"/>
            </p:cNvPr>
            <p:cNvSpPr/>
            <p:nvPr>
              <p:custDataLst>
                <p:tags r:id="rId4"/>
              </p:custDataLst>
            </p:nvPr>
          </p:nvSpPr>
          <p:spPr>
            <a:xfrm>
              <a:off x="4782064" y="2653280"/>
              <a:ext cx="3452103" cy="427368"/>
            </a:xfrm>
            <a:prstGeom prst="roundRect">
              <a:avLst>
                <a:gd name="adj" fmla="val 9124"/>
              </a:avLst>
            </a:prstGeom>
            <a:solidFill>
              <a:srgbClr val="1A22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zh-CN" altLang="en-US" sz="2200" spc="200" dirty="0">
                  <a:solidFill>
                    <a:schemeClr val="bg1"/>
                  </a:solidFill>
                  <a:cs typeface="+mn-ea"/>
                  <a:sym typeface="+mn-lt"/>
                </a:rPr>
                <a:t>相关工作</a:t>
              </a:r>
            </a:p>
          </p:txBody>
        </p:sp>
        <p:sp>
          <p:nvSpPr>
            <p:cNvPr id="10" name="MH_Number_3">
              <a:hlinkClick r:id="" action="ppaction://noaction"/>
            </p:cNvPr>
            <p:cNvSpPr/>
            <p:nvPr>
              <p:custDataLst>
                <p:tags r:id="rId5"/>
              </p:custDataLst>
            </p:nvPr>
          </p:nvSpPr>
          <p:spPr>
            <a:xfrm>
              <a:off x="4207328" y="2653280"/>
              <a:ext cx="427658" cy="427368"/>
            </a:xfrm>
            <a:prstGeom prst="roundRect">
              <a:avLst>
                <a:gd name="adj" fmla="val 76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a:solidFill>
                    <a:schemeClr val="bg1"/>
                  </a:solidFill>
                  <a:cs typeface="+mn-ea"/>
                  <a:sym typeface="+mn-lt"/>
                </a:rPr>
                <a:t>03</a:t>
              </a:r>
              <a:endParaRPr lang="zh-CN" altLang="en-US" sz="2800" b="1">
                <a:solidFill>
                  <a:schemeClr val="bg1"/>
                </a:solidFill>
                <a:cs typeface="+mn-ea"/>
                <a:sym typeface="+mn-lt"/>
              </a:endParaRPr>
            </a:p>
          </p:txBody>
        </p:sp>
      </p:grpSp>
      <p:grpSp>
        <p:nvGrpSpPr>
          <p:cNvPr id="11" name="组合 10"/>
          <p:cNvGrpSpPr/>
          <p:nvPr/>
        </p:nvGrpSpPr>
        <p:grpSpPr>
          <a:xfrm>
            <a:off x="5689613" y="4299056"/>
            <a:ext cx="5369119" cy="569824"/>
            <a:chOff x="4207328" y="3442278"/>
            <a:chExt cx="4026839" cy="427368"/>
          </a:xfrm>
        </p:grpSpPr>
        <p:sp>
          <p:nvSpPr>
            <p:cNvPr id="12" name="MH_Entry_4">
              <a:hlinkClick r:id="rId12" action="ppaction://hlinksldjump"/>
            </p:cNvPr>
            <p:cNvSpPr/>
            <p:nvPr>
              <p:custDataLst>
                <p:tags r:id="rId2"/>
              </p:custDataLst>
            </p:nvPr>
          </p:nvSpPr>
          <p:spPr>
            <a:xfrm>
              <a:off x="4782064" y="3442278"/>
              <a:ext cx="3452103" cy="427368"/>
            </a:xfrm>
            <a:prstGeom prst="roundRect">
              <a:avLst>
                <a:gd name="adj" fmla="val 9124"/>
              </a:avLst>
            </a:prstGeom>
            <a:solidFill>
              <a:srgbClr val="1A22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zh-CN" altLang="en-US" sz="2200" spc="200" dirty="0">
                  <a:solidFill>
                    <a:schemeClr val="bg1"/>
                  </a:solidFill>
                  <a:cs typeface="+mn-ea"/>
                  <a:sym typeface="+mn-lt"/>
                </a:rPr>
                <a:t>总结</a:t>
              </a:r>
            </a:p>
          </p:txBody>
        </p:sp>
        <p:sp>
          <p:nvSpPr>
            <p:cNvPr id="13" name="MH_Number_4">
              <a:hlinkClick r:id="rId12" action="ppaction://hlinksldjump"/>
            </p:cNvPr>
            <p:cNvSpPr/>
            <p:nvPr>
              <p:custDataLst>
                <p:tags r:id="rId3"/>
              </p:custDataLst>
            </p:nvPr>
          </p:nvSpPr>
          <p:spPr>
            <a:xfrm>
              <a:off x="4207328" y="3442278"/>
              <a:ext cx="427658" cy="427368"/>
            </a:xfrm>
            <a:prstGeom prst="roundRect">
              <a:avLst>
                <a:gd name="adj" fmla="val 76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a:solidFill>
                    <a:schemeClr val="bg1"/>
                  </a:solidFill>
                  <a:cs typeface="+mn-ea"/>
                  <a:sym typeface="+mn-lt"/>
                </a:rPr>
                <a:t>04</a:t>
              </a:r>
              <a:endParaRPr lang="zh-CN" altLang="en-US" sz="2800" b="1">
                <a:solidFill>
                  <a:schemeClr val="bg1"/>
                </a:solidFill>
                <a:cs typeface="+mn-ea"/>
                <a:sym typeface="+mn-lt"/>
              </a:endParaRPr>
            </a:p>
          </p:txBody>
        </p:sp>
      </p:grpSp>
      <p:grpSp>
        <p:nvGrpSpPr>
          <p:cNvPr id="39" name="组合 38"/>
          <p:cNvGrpSpPr/>
          <p:nvPr/>
        </p:nvGrpSpPr>
        <p:grpSpPr>
          <a:xfrm rot="5400000">
            <a:off x="338272" y="804950"/>
            <a:ext cx="4505240" cy="4267090"/>
            <a:chOff x="-457028" y="1101593"/>
            <a:chExt cx="4505240" cy="4267090"/>
          </a:xfrm>
        </p:grpSpPr>
        <p:sp>
          <p:nvSpPr>
            <p:cNvPr id="16" name="MH_Others_2"/>
            <p:cNvSpPr txBox="1">
              <a:spLocks noChangeArrowheads="1"/>
            </p:cNvSpPr>
            <p:nvPr>
              <p:custDataLst>
                <p:tags r:id="rId1"/>
              </p:custDataLst>
            </p:nvPr>
          </p:nvSpPr>
          <p:spPr bwMode="auto">
            <a:xfrm rot="16200000">
              <a:off x="1888223" y="2617124"/>
              <a:ext cx="2819326" cy="1500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anchor="ctr" anchorCtr="0">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zh-CN" altLang="en-US" sz="6600" dirty="0">
                  <a:solidFill>
                    <a:schemeClr val="accent1"/>
                  </a:solidFill>
                  <a:latin typeface="+mn-lt"/>
                  <a:ea typeface="+mn-ea"/>
                  <a:cs typeface="+mn-ea"/>
                  <a:sym typeface="+mn-lt"/>
                </a:rPr>
                <a:t>目录</a:t>
              </a:r>
            </a:p>
          </p:txBody>
        </p:sp>
        <p:sp>
          <p:nvSpPr>
            <p:cNvPr id="32" name="矩形 31"/>
            <p:cNvSpPr/>
            <p:nvPr/>
          </p:nvSpPr>
          <p:spPr>
            <a:xfrm rot="16200000">
              <a:off x="66385" y="2078542"/>
              <a:ext cx="2815671" cy="861774"/>
            </a:xfrm>
            <a:prstGeom prst="rect">
              <a:avLst/>
            </a:prstGeom>
          </p:spPr>
          <p:txBody>
            <a:bodyPr wrap="square">
              <a:spAutoFit/>
            </a:bodyPr>
            <a:lstStyle/>
            <a:p>
              <a:pPr algn="dist"/>
              <a:r>
                <a:rPr lang="en-US" altLang="zh-CN" sz="5000" dirty="0" err="1">
                  <a:solidFill>
                    <a:schemeClr val="accent1"/>
                  </a:solidFill>
                  <a:latin typeface="+mn-lt"/>
                  <a:ea typeface="+mn-ea"/>
                  <a:cs typeface="+mn-ea"/>
                  <a:sym typeface="+mn-lt"/>
                </a:rPr>
                <a:t>ontents</a:t>
              </a:r>
              <a:endParaRPr lang="zh-CN" altLang="en-US" sz="5000" dirty="0">
                <a:latin typeface="+mn-lt"/>
                <a:ea typeface="+mn-ea"/>
                <a:cs typeface="+mn-ea"/>
                <a:sym typeface="+mn-lt"/>
              </a:endParaRPr>
            </a:p>
          </p:txBody>
        </p:sp>
        <p:sp>
          <p:nvSpPr>
            <p:cNvPr id="37" name="矩形 36"/>
            <p:cNvSpPr/>
            <p:nvPr/>
          </p:nvSpPr>
          <p:spPr bwMode="auto">
            <a:xfrm>
              <a:off x="381151" y="3868031"/>
              <a:ext cx="1507072" cy="1500652"/>
            </a:xfrm>
            <a:prstGeom prst="rect">
              <a:avLst/>
            </a:prstGeom>
            <a:solidFill>
              <a:schemeClr val="accent1"/>
            </a:solidFill>
            <a:ln w="9525" cap="flat" cmpd="sng" algn="ctr">
              <a:noFill/>
              <a:prstDash val="solid"/>
              <a:round/>
              <a:headEnd type="none" w="med" len="med"/>
              <a:tailEnd type="none" w="med" len="med"/>
            </a:ln>
            <a:effectLst>
              <a:outerShdw dist="17961" dir="2700000" algn="ctr" rotWithShape="0">
                <a:schemeClr val="tx1">
                  <a:gamma/>
                  <a:shade val="60000"/>
                  <a:invGamma/>
                </a:schemeClr>
              </a:outerShdw>
            </a:effectLst>
          </p:spPr>
          <p:txBody>
            <a:bodyPr vert="horz" wrap="square" lIns="91440" tIns="45720" rIns="91440" bIns="45720" numCol="1" rtlCol="0" anchor="t" anchorCtr="0" compatLnSpc="1"/>
            <a:lstStyle/>
            <a:p>
              <a:r>
                <a:rPr lang="en-US" altLang="zh-CN" sz="9600" dirty="0">
                  <a:solidFill>
                    <a:schemeClr val="accent1"/>
                  </a:solidFill>
                  <a:latin typeface="+mn-lt"/>
                  <a:ea typeface="+mn-ea"/>
                  <a:cs typeface="+mn-ea"/>
                  <a:sym typeface="+mn-lt"/>
                </a:rPr>
                <a:t>c</a:t>
              </a:r>
              <a:endParaRPr lang="zh-CN" altLang="en-US" sz="9600" dirty="0">
                <a:latin typeface="+mn-lt"/>
                <a:ea typeface="+mn-ea"/>
                <a:cs typeface="+mn-ea"/>
                <a:sym typeface="+mn-lt"/>
              </a:endParaRPr>
            </a:p>
          </p:txBody>
        </p:sp>
        <p:sp>
          <p:nvSpPr>
            <p:cNvPr id="38" name="矩形 37"/>
            <p:cNvSpPr/>
            <p:nvPr/>
          </p:nvSpPr>
          <p:spPr>
            <a:xfrm rot="16200000">
              <a:off x="364831" y="3023428"/>
              <a:ext cx="1218603" cy="2862322"/>
            </a:xfrm>
            <a:prstGeom prst="rect">
              <a:avLst/>
            </a:prstGeom>
            <a:effectLst/>
          </p:spPr>
          <p:txBody>
            <a:bodyPr wrap="none">
              <a:spAutoFit/>
            </a:bodyPr>
            <a:lstStyle/>
            <a:p>
              <a:r>
                <a:rPr lang="en-US" altLang="zh-CN" sz="18000" dirty="0">
                  <a:solidFill>
                    <a:schemeClr val="bg1"/>
                  </a:solidFill>
                  <a:latin typeface="+mn-lt"/>
                  <a:ea typeface="+mn-ea"/>
                  <a:cs typeface="+mn-ea"/>
                  <a:sym typeface="+mn-lt"/>
                </a:rPr>
                <a:t>c</a:t>
              </a:r>
              <a:endParaRPr lang="zh-CN" altLang="en-US" sz="18000" dirty="0">
                <a:solidFill>
                  <a:schemeClr val="bg1"/>
                </a:solidFill>
                <a:latin typeface="+mn-lt"/>
                <a:ea typeface="+mn-ea"/>
                <a:cs typeface="+mn-ea"/>
                <a:sym typeface="+mn-lt"/>
              </a:endParaRPr>
            </a:p>
          </p:txBody>
        </p:sp>
      </p:grpSp>
      <p:cxnSp>
        <p:nvCxnSpPr>
          <p:cNvPr id="41" name="直接连接符 40"/>
          <p:cNvCxnSpPr/>
          <p:nvPr/>
        </p:nvCxnSpPr>
        <p:spPr bwMode="auto">
          <a:xfrm>
            <a:off x="5029228" y="1036148"/>
            <a:ext cx="0" cy="5024097"/>
          </a:xfrm>
          <a:prstGeom prst="line">
            <a:avLst/>
          </a:prstGeom>
          <a:solidFill>
            <a:schemeClr val="accent1"/>
          </a:solidFill>
          <a:ln w="9525" cap="flat" cmpd="sng" algn="ctr">
            <a:solidFill>
              <a:schemeClr val="accent1"/>
            </a:solidFill>
            <a:prstDash val="solid"/>
            <a:round/>
            <a:headEnd type="none" w="med" len="med"/>
            <a:tailEnd type="none" w="med" len="med"/>
          </a:ln>
          <a:effectLst/>
        </p:spPr>
      </p:cxn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up)">
                                      <p:cBhvr>
                                        <p:cTn id="7" dur="500"/>
                                        <p:tgtEl>
                                          <p:spTgt spid="3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up)">
                                      <p:cBhvr>
                                        <p:cTn id="11" dur="500"/>
                                        <p:tgtEl>
                                          <p:spTgt spid="41"/>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1000"/>
                                        <p:tgtEl>
                                          <p:spTgt spid="2"/>
                                        </p:tgtEl>
                                      </p:cBhvr>
                                    </p:animEffect>
                                    <p:anim calcmode="lin" valueType="num">
                                      <p:cBhvr>
                                        <p:cTn id="16" dur="1000" fill="hold"/>
                                        <p:tgtEl>
                                          <p:spTgt spid="2"/>
                                        </p:tgtEl>
                                        <p:attrNameLst>
                                          <p:attrName>ppt_x</p:attrName>
                                        </p:attrNameLst>
                                      </p:cBhvr>
                                      <p:tavLst>
                                        <p:tav tm="0">
                                          <p:val>
                                            <p:strVal val="#ppt_x"/>
                                          </p:val>
                                        </p:tav>
                                        <p:tav tm="100000">
                                          <p:val>
                                            <p:strVal val="#ppt_x"/>
                                          </p:val>
                                        </p:tav>
                                      </p:tavLst>
                                    </p:anim>
                                    <p:anim calcmode="lin" valueType="num">
                                      <p:cBhvr>
                                        <p:cTn id="17" dur="10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42" presetClass="entr" presetSubtype="0"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7391366" y="375899"/>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研究背景</a:t>
            </a:r>
          </a:p>
        </p:txBody>
      </p:sp>
      <p:sp>
        <p:nvSpPr>
          <p:cNvPr id="13" name="矩形 37"/>
          <p:cNvSpPr>
            <a:spLocks noChangeArrowheads="1"/>
          </p:cNvSpPr>
          <p:nvPr/>
        </p:nvSpPr>
        <p:spPr bwMode="auto">
          <a:xfrm>
            <a:off x="2362298" y="1179033"/>
            <a:ext cx="1477561" cy="436210"/>
          </a:xfrm>
          <a:prstGeom prst="rect">
            <a:avLst/>
          </a:prstGeom>
          <a:solidFill>
            <a:srgbClr val="1A223D"/>
          </a:solidFill>
          <a:ln>
            <a:noFill/>
          </a:ln>
        </p:spPr>
        <p:txBody>
          <a:bodyPr wrap="square">
            <a:spAutoFit/>
          </a:bodyPr>
          <a:lstStyle/>
          <a:p>
            <a:pPr>
              <a:lnSpc>
                <a:spcPct val="120000"/>
              </a:lnSpc>
              <a:spcBef>
                <a:spcPts val="600"/>
              </a:spcBef>
            </a:pPr>
            <a:r>
              <a:rPr lang="en-US" sz="2000" dirty="0" err="1">
                <a:solidFill>
                  <a:schemeClr val="bg1"/>
                </a:solidFill>
                <a:latin typeface="+mn-lt"/>
                <a:ea typeface="+mn-ea"/>
                <a:cs typeface="+mn-ea"/>
                <a:sym typeface="+mn-lt"/>
              </a:rPr>
              <a:t>兴趣发现</a:t>
            </a:r>
            <a:endParaRPr lang="en-US" sz="2000" dirty="0">
              <a:solidFill>
                <a:schemeClr val="bg1"/>
              </a:solidFill>
              <a:latin typeface="+mn-lt"/>
              <a:ea typeface="+mn-ea"/>
              <a:cs typeface="+mn-ea"/>
              <a:sym typeface="+mn-lt"/>
            </a:endParaRPr>
          </a:p>
        </p:txBody>
      </p:sp>
      <p:sp>
        <p:nvSpPr>
          <p:cNvPr id="15" name="燕尾形 33"/>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16" name="燕尾形 34"/>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7" name="燕尾形 35"/>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20" name="燕尾形 36"/>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06" name="矩形 105"/>
          <p:cNvSpPr/>
          <p:nvPr/>
        </p:nvSpPr>
        <p:spPr>
          <a:xfrm>
            <a:off x="480284" y="2301092"/>
            <a:ext cx="5615716" cy="262606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grpSp>
        <p:nvGrpSpPr>
          <p:cNvPr id="8" name="组合 7"/>
          <p:cNvGrpSpPr/>
          <p:nvPr/>
        </p:nvGrpSpPr>
        <p:grpSpPr>
          <a:xfrm>
            <a:off x="215375" y="545737"/>
            <a:ext cx="6906230" cy="223637"/>
            <a:chOff x="686496" y="505727"/>
            <a:chExt cx="5114821" cy="25966"/>
          </a:xfrm>
        </p:grpSpPr>
        <p:cxnSp>
          <p:nvCxnSpPr>
            <p:cNvPr id="3" name="直接连接符 2"/>
            <p:cNvCxnSpPr>
              <a:cxnSpLocks/>
              <a:stCxn id="7" idx="6"/>
            </p:cNvCxnSpPr>
            <p:nvPr/>
          </p:nvCxnSpPr>
          <p:spPr bwMode="auto">
            <a:xfrm flipH="1">
              <a:off x="686496" y="518710"/>
              <a:ext cx="5065701" cy="3948"/>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7" name="椭圆 6"/>
            <p:cNvSpPr/>
            <p:nvPr/>
          </p:nvSpPr>
          <p:spPr bwMode="auto">
            <a:xfrm flipH="1">
              <a:off x="5752197" y="505727"/>
              <a:ext cx="49120" cy="25966"/>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2" name="组合 21"/>
          <p:cNvGrpSpPr/>
          <p:nvPr/>
        </p:nvGrpSpPr>
        <p:grpSpPr>
          <a:xfrm flipH="1">
            <a:off x="9375491" y="506011"/>
            <a:ext cx="2601134" cy="242220"/>
            <a:chOff x="716869" y="488626"/>
            <a:chExt cx="4128680" cy="73843"/>
          </a:xfrm>
        </p:grpSpPr>
        <p:cxnSp>
          <p:nvCxnSpPr>
            <p:cNvPr id="23" name="直接连接符 22"/>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4" name="椭圆 23"/>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pic>
        <p:nvPicPr>
          <p:cNvPr id="4" name="图片 3">
            <a:extLst>
              <a:ext uri="{FF2B5EF4-FFF2-40B4-BE49-F238E27FC236}">
                <a16:creationId xmlns:a16="http://schemas.microsoft.com/office/drawing/2014/main" id="{C429B636-6539-8D41-AA57-48110274EE0A}"/>
              </a:ext>
            </a:extLst>
          </p:cNvPr>
          <p:cNvPicPr>
            <a:picLocks noChangeAspect="1"/>
          </p:cNvPicPr>
          <p:nvPr/>
        </p:nvPicPr>
        <p:blipFill rotWithShape="1">
          <a:blip r:embed="rId3">
            <a:extLst>
              <a:ext uri="{28A0092B-C50C-407E-A947-70E740481C1C}">
                <a14:useLocalDpi xmlns:a14="http://schemas.microsoft.com/office/drawing/2010/main" val="0"/>
              </a:ext>
            </a:extLst>
          </a:blip>
          <a:srcRect l="1571" t="2433" r="4143" b="5154"/>
          <a:stretch/>
        </p:blipFill>
        <p:spPr>
          <a:xfrm>
            <a:off x="7088443" y="2280510"/>
            <a:ext cx="4574235" cy="2805015"/>
          </a:xfrm>
          <a:prstGeom prst="rect">
            <a:avLst/>
          </a:prstGeom>
        </p:spPr>
      </p:pic>
      <p:sp>
        <p:nvSpPr>
          <p:cNvPr id="28" name="Text Box 44">
            <a:extLst>
              <a:ext uri="{FF2B5EF4-FFF2-40B4-BE49-F238E27FC236}">
                <a16:creationId xmlns:a16="http://schemas.microsoft.com/office/drawing/2014/main" id="{51AF6085-DCE8-5843-8581-551669A195A5}"/>
              </a:ext>
            </a:extLst>
          </p:cNvPr>
          <p:cNvSpPr txBox="1">
            <a:spLocks noChangeArrowheads="1"/>
          </p:cNvSpPr>
          <p:nvPr/>
        </p:nvSpPr>
        <p:spPr bwMode="auto">
          <a:xfrm>
            <a:off x="6314720" y="5181554"/>
            <a:ext cx="5953318" cy="880049"/>
          </a:xfrm>
          <a:prstGeom prst="rect">
            <a:avLst/>
          </a:prstGeom>
          <a:noFill/>
          <a:ln>
            <a:noFill/>
          </a:ln>
          <a:effectLst/>
          <a:extLst>
            <a:ext uri="{909E8E84-426E-40DD-AFC4-6F175D3DCCD1}">
              <a14:hiddenFill xmlns:a14="http://schemas.microsoft.com/office/drawing/2010/main">
                <a:solidFill>
                  <a:srgbClr val="FFFFFF">
                    <a:alpha val="30000"/>
                  </a:srgbClr>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indent="457200" defTabSz="720725">
              <a:lnSpc>
                <a:spcPct val="135000"/>
              </a:lnSpc>
              <a:defRPr sz="1600">
                <a:solidFill>
                  <a:schemeClr val="bg1">
                    <a:lumMod val="50000"/>
                  </a:schemeClr>
                </a:solidFill>
                <a:latin typeface="微软雅黑" panose="020B0503020204020204" pitchFamily="34" charset="-122"/>
                <a:ea typeface="微软雅黑" panose="020B0503020204020204" pitchFamily="34" charset="-122"/>
              </a:defRPr>
            </a:lvl1pPr>
            <a:lvl2pPr defTabSz="720725" eaLnBrk="0" hangingPunct="0">
              <a:defRPr sz="1600">
                <a:latin typeface="Arial" panose="020B0604020202020204" pitchFamily="34" charset="0"/>
                <a:ea typeface="宋体" panose="02010600030101010101" pitchFamily="2" charset="-122"/>
              </a:defRPr>
            </a:lvl2pPr>
            <a:lvl3pPr defTabSz="720725" eaLnBrk="0" hangingPunct="0">
              <a:defRPr sz="1600">
                <a:latin typeface="Arial" panose="020B0604020202020204" pitchFamily="34" charset="0"/>
                <a:ea typeface="宋体" panose="02010600030101010101" pitchFamily="2" charset="-122"/>
              </a:defRPr>
            </a:lvl3pPr>
            <a:lvl4pPr defTabSz="720725" eaLnBrk="0" hangingPunct="0">
              <a:defRPr sz="1600">
                <a:latin typeface="Arial" panose="020B0604020202020204" pitchFamily="34" charset="0"/>
                <a:ea typeface="宋体" panose="02010600030101010101" pitchFamily="2" charset="-122"/>
              </a:defRPr>
            </a:lvl4pPr>
            <a:lvl5pPr defTabSz="720725" eaLnBrk="0" hangingPunct="0">
              <a:defRPr sz="1600">
                <a:latin typeface="Arial" panose="020B0604020202020204" pitchFamily="34" charset="0"/>
                <a:ea typeface="宋体" panose="02010600030101010101" pitchFamily="2" charset="-122"/>
              </a:defRPr>
            </a:lvl5pPr>
            <a:lvl6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6pPr>
            <a:lvl7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7pPr>
            <a:lvl8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8pPr>
            <a:lvl9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9pPr>
          </a:lstStyle>
          <a:p>
            <a:pPr>
              <a:lnSpc>
                <a:spcPct val="150000"/>
              </a:lnSpc>
              <a:spcBef>
                <a:spcPts val="600"/>
              </a:spcBef>
            </a:pP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图中可以感觉到对于不是很了解这两位明星的人来说，肉眼很难区分她们的显著特征。左图为</a:t>
            </a:r>
            <a:r>
              <a:rPr lang="en"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Aishwarya Rai</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艾西瓦娅</a:t>
            </a:r>
            <a:r>
              <a:rPr lang="en-US"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雷，简称</a:t>
            </a:r>
            <a:r>
              <a:rPr lang="en-US"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AR</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，右图为</a:t>
            </a:r>
            <a:r>
              <a:rPr lang="en"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Priyanka Chopra</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朴雅卡</a:t>
            </a:r>
            <a:r>
              <a:rPr lang="en-US"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乔普拉简称</a:t>
            </a:r>
            <a:r>
              <a:rPr lang="en-US"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PC</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 。</a:t>
            </a:r>
            <a:endPar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endParaRPr>
          </a:p>
        </p:txBody>
      </p:sp>
      <p:sp>
        <p:nvSpPr>
          <p:cNvPr id="26" name="矩形 25">
            <a:extLst>
              <a:ext uri="{FF2B5EF4-FFF2-40B4-BE49-F238E27FC236}">
                <a16:creationId xmlns:a16="http://schemas.microsoft.com/office/drawing/2014/main" id="{22A542DA-6295-A043-868C-E2321B37D07B}"/>
              </a:ext>
            </a:extLst>
          </p:cNvPr>
          <p:cNvSpPr/>
          <p:nvPr/>
        </p:nvSpPr>
        <p:spPr>
          <a:xfrm>
            <a:off x="575656" y="2362228"/>
            <a:ext cx="5444145" cy="2246769"/>
          </a:xfrm>
          <a:prstGeom prst="rect">
            <a:avLst/>
          </a:prstGeom>
        </p:spPr>
        <p:txBody>
          <a:bodyPr wrap="square">
            <a:spAutoFit/>
          </a:bodyPr>
          <a:lstStyle/>
          <a:p>
            <a:r>
              <a:rPr lang="zh-CN" altLang="en-US" sz="2800" dirty="0">
                <a:latin typeface="KaiTi" panose="02010609060101010101" pitchFamily="49" charset="-122"/>
                <a:ea typeface="KaiTi" panose="02010609060101010101" pitchFamily="49" charset="-122"/>
                <a:cs typeface="宋体" panose="02010600030101010101" pitchFamily="2" charset="-122"/>
              </a:rPr>
              <a:t>我们有兴趣区分两位相貌相似的印度裔女演员的面部特征。 </a:t>
            </a:r>
            <a:r>
              <a:rPr lang="en-US" altLang="zh-CN" sz="2800" dirty="0">
                <a:latin typeface="KaiTi" panose="02010609060101010101" pitchFamily="49" charset="-122"/>
                <a:ea typeface="KaiTi" panose="02010609060101010101" pitchFamily="49" charset="-122"/>
                <a:cs typeface="宋体" panose="02010600030101010101" pitchFamily="2" charset="-122"/>
              </a:rPr>
              <a:t>CNN</a:t>
            </a:r>
            <a:r>
              <a:rPr lang="zh-CN" altLang="zh-CN" sz="2800" dirty="0">
                <a:latin typeface="KaiTi" panose="02010609060101010101" pitchFamily="49" charset="-122"/>
                <a:ea typeface="KaiTi" panose="02010609060101010101" pitchFamily="49" charset="-122"/>
                <a:cs typeface="宋体" panose="02010600030101010101" pitchFamily="2" charset="-122"/>
              </a:rPr>
              <a:t>能在多大程度上区分这两位女演员的差异，</a:t>
            </a:r>
            <a:r>
              <a:rPr lang="zh-CN" altLang="en-US" sz="2800" dirty="0">
                <a:latin typeface="KaiTi" panose="02010609060101010101" pitchFamily="49" charset="-122"/>
                <a:ea typeface="KaiTi" panose="02010609060101010101" pitchFamily="49" charset="-122"/>
                <a:cs typeface="宋体" panose="02010600030101010101" pitchFamily="2" charset="-122"/>
              </a:rPr>
              <a:t>了解卷积神经网络</a:t>
            </a:r>
            <a:r>
              <a:rPr lang="en-US" altLang="zh-CN" sz="2800" dirty="0">
                <a:latin typeface="KaiTi" panose="02010609060101010101" pitchFamily="49" charset="-122"/>
                <a:ea typeface="KaiTi" panose="02010609060101010101" pitchFamily="49" charset="-122"/>
                <a:cs typeface="宋体" panose="02010600030101010101" pitchFamily="2" charset="-122"/>
              </a:rPr>
              <a:t>CNN</a:t>
            </a:r>
            <a:r>
              <a:rPr lang="zh-CN" altLang="en-US" sz="2800" dirty="0">
                <a:latin typeface="KaiTi" panose="02010609060101010101" pitchFamily="49" charset="-122"/>
                <a:ea typeface="KaiTi" panose="02010609060101010101" pitchFamily="49" charset="-122"/>
                <a:cs typeface="宋体" panose="02010600030101010101" pitchFamily="2" charset="-122"/>
              </a:rPr>
              <a:t>是否能</a:t>
            </a:r>
            <a:r>
              <a:rPr lang="zh-CN" altLang="zh-CN" sz="2800" dirty="0">
                <a:latin typeface="KaiTi" panose="02010609060101010101" pitchFamily="49" charset="-122"/>
                <a:ea typeface="KaiTi" panose="02010609060101010101" pitchFamily="49" charset="-122"/>
                <a:cs typeface="宋体" panose="02010600030101010101" pitchFamily="2" charset="-122"/>
              </a:rPr>
              <a:t>有助于人类学习面部识别。</a:t>
            </a: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randombar(horizontal)">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wipe(up)">
                                      <p:cBhvr>
                                        <p:cTn id="22" dur="500"/>
                                        <p:tgtEl>
                                          <p:spTgt spid="106"/>
                                        </p:tgtEl>
                                      </p:cBhvr>
                                    </p:animEffect>
                                  </p:childTnLst>
                                </p:cTn>
                              </p:par>
                            </p:childTnLst>
                          </p:cTn>
                        </p:par>
                        <p:par>
                          <p:cTn id="23" fill="hold">
                            <p:stCondLst>
                              <p:cond delay="500"/>
                            </p:stCondLst>
                            <p:childTnLst>
                              <p:par>
                                <p:cTn id="24" presetID="52" presetClass="entr" presetSubtype="0"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Scale>
                                      <p:cBhvr>
                                        <p:cTn id="26"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28"/>
                                        </p:tgtEl>
                                        <p:attrNameLst>
                                          <p:attrName>ppt_x</p:attrName>
                                          <p:attrName>ppt_y</p:attrName>
                                        </p:attrNameLst>
                                      </p:cBhvr>
                                    </p:animMotion>
                                    <p:animEffect transition="in" filter="fade">
                                      <p:cBhvr>
                                        <p:cTn id="28"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20" grpId="0" animBg="1"/>
      <p:bldP spid="106" grpId="0" animBg="1"/>
      <p:bldP spid="28" grpId="0" bldLvl="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7"/>
          <p:cNvSpPr txBox="1"/>
          <p:nvPr/>
        </p:nvSpPr>
        <p:spPr>
          <a:xfrm>
            <a:off x="7467564" y="273752"/>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数据收集</a:t>
            </a:r>
          </a:p>
        </p:txBody>
      </p:sp>
      <p:grpSp>
        <p:nvGrpSpPr>
          <p:cNvPr id="14" name="组合 13"/>
          <p:cNvGrpSpPr/>
          <p:nvPr/>
        </p:nvGrpSpPr>
        <p:grpSpPr>
          <a:xfrm>
            <a:off x="381151" y="488626"/>
            <a:ext cx="6248235" cy="73843"/>
            <a:chOff x="457902" y="488626"/>
            <a:chExt cx="6248235" cy="73843"/>
          </a:xfrm>
        </p:grpSpPr>
        <p:cxnSp>
          <p:nvCxnSpPr>
            <p:cNvPr id="15" name="直接连接符 14"/>
            <p:cNvCxnSpPr>
              <a:cxnSpLocks/>
              <a:stCxn id="16" idx="2"/>
            </p:cNvCxnSpPr>
            <p:nvPr/>
          </p:nvCxnSpPr>
          <p:spPr bwMode="auto">
            <a:xfrm flipH="1">
              <a:off x="457902" y="525548"/>
              <a:ext cx="6174392"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6" name="椭圆 15"/>
            <p:cNvSpPr/>
            <p:nvPr/>
          </p:nvSpPr>
          <p:spPr bwMode="auto">
            <a:xfrm>
              <a:off x="6632294"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17" name="组合 16"/>
          <p:cNvGrpSpPr/>
          <p:nvPr/>
        </p:nvGrpSpPr>
        <p:grpSpPr>
          <a:xfrm flipH="1">
            <a:off x="9220118" y="488626"/>
            <a:ext cx="2362138" cy="73843"/>
            <a:chOff x="716869" y="488626"/>
            <a:chExt cx="2362138" cy="73843"/>
          </a:xfrm>
        </p:grpSpPr>
        <p:cxnSp>
          <p:nvCxnSpPr>
            <p:cNvPr id="20" name="直接连接符 19"/>
            <p:cNvCxnSpPr>
              <a:cxnSpLocks/>
            </p:cNvCxnSpPr>
            <p:nvPr/>
          </p:nvCxnSpPr>
          <p:spPr bwMode="auto">
            <a:xfrm flipH="1">
              <a:off x="716869" y="525548"/>
              <a:ext cx="2362138"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1" name="椭圆 20"/>
            <p:cNvSpPr/>
            <p:nvPr/>
          </p:nvSpPr>
          <p:spPr bwMode="auto">
            <a:xfrm>
              <a:off x="300280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42" name="组合 41">
            <a:extLst>
              <a:ext uri="{FF2B5EF4-FFF2-40B4-BE49-F238E27FC236}">
                <a16:creationId xmlns:a16="http://schemas.microsoft.com/office/drawing/2014/main" id="{9E36ED59-9A5B-A341-A841-12EF4A5EEFDD}"/>
              </a:ext>
            </a:extLst>
          </p:cNvPr>
          <p:cNvGrpSpPr/>
          <p:nvPr/>
        </p:nvGrpSpPr>
        <p:grpSpPr>
          <a:xfrm>
            <a:off x="3641139" y="1066860"/>
            <a:ext cx="6871352" cy="841482"/>
            <a:chOff x="3002037" y="1465797"/>
            <a:chExt cx="7067433" cy="668188"/>
          </a:xfrm>
          <a:solidFill>
            <a:schemeClr val="accent2">
              <a:lumMod val="75000"/>
            </a:schemeClr>
          </a:solidFill>
        </p:grpSpPr>
        <p:sp>
          <p:nvSpPr>
            <p:cNvPr id="43" name="矩形 42">
              <a:extLst>
                <a:ext uri="{FF2B5EF4-FFF2-40B4-BE49-F238E27FC236}">
                  <a16:creationId xmlns:a16="http://schemas.microsoft.com/office/drawing/2014/main" id="{80C6D91A-B221-1A4B-B937-8A8E8A66F104}"/>
                </a:ext>
              </a:extLst>
            </p:cNvPr>
            <p:cNvSpPr/>
            <p:nvPr/>
          </p:nvSpPr>
          <p:spPr bwMode="auto">
            <a:xfrm>
              <a:off x="3002037" y="1465797"/>
              <a:ext cx="7067433" cy="659860"/>
            </a:xfrm>
            <a:prstGeom prst="rect">
              <a:avLst/>
            </a:prstGeom>
            <a:solidFill>
              <a:schemeClr val="accent1"/>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lstStyle/>
            <a:p>
              <a:pPr fontAlgn="base">
                <a:spcBef>
                  <a:spcPct val="0"/>
                </a:spcBef>
                <a:spcAft>
                  <a:spcPct val="0"/>
                </a:spcAft>
              </a:pPr>
              <a:endParaRPr lang="zh-CN" altLang="en-US" sz="2135">
                <a:latin typeface="+mn-lt"/>
                <a:ea typeface="+mn-ea"/>
                <a:cs typeface="+mn-ea"/>
                <a:sym typeface="+mn-lt"/>
              </a:endParaRPr>
            </a:p>
          </p:txBody>
        </p:sp>
        <p:sp>
          <p:nvSpPr>
            <p:cNvPr id="44" name="TextBox 4">
              <a:extLst>
                <a:ext uri="{FF2B5EF4-FFF2-40B4-BE49-F238E27FC236}">
                  <a16:creationId xmlns:a16="http://schemas.microsoft.com/office/drawing/2014/main" id="{D31D7179-B7B8-F048-B30E-E1928141A4DA}"/>
                </a:ext>
              </a:extLst>
            </p:cNvPr>
            <p:cNvSpPr txBox="1"/>
            <p:nvPr/>
          </p:nvSpPr>
          <p:spPr>
            <a:xfrm>
              <a:off x="3033222" y="1474123"/>
              <a:ext cx="6020485" cy="659862"/>
            </a:xfrm>
            <a:prstGeom prst="rect">
              <a:avLst/>
            </a:prstGeom>
            <a:noFill/>
          </p:spPr>
          <p:txBody>
            <a:bodyPr wrap="square" rtlCol="0">
              <a:spAutoFit/>
            </a:bodyPr>
            <a:lstStyle/>
            <a:p>
              <a:r>
                <a:rPr lang="zh-CN" altLang="en-US" sz="2135" dirty="0">
                  <a:solidFill>
                    <a:srgbClr val="F8F8F8"/>
                  </a:solidFill>
                  <a:latin typeface="+mn-lt"/>
                  <a:ea typeface="+mn-ea"/>
                  <a:cs typeface="+mn-ea"/>
                  <a:sym typeface="+mn-lt"/>
                </a:rPr>
                <a:t>寻找含有两位女明星</a:t>
              </a:r>
              <a:r>
                <a:rPr lang="en" altLang="zh-CN" sz="2400" b="1" dirty="0">
                  <a:solidFill>
                    <a:schemeClr val="bg1"/>
                  </a:solidFill>
                  <a:latin typeface="SimSun" panose="02010600030101010101" pitchFamily="2" charset="-122"/>
                  <a:ea typeface="SimSun" panose="02010600030101010101" pitchFamily="2" charset="-122"/>
                  <a:cs typeface="+mn-ea"/>
                  <a:sym typeface="+mn-lt"/>
                </a:rPr>
                <a:t>Aishwarya Rai</a:t>
              </a:r>
              <a:r>
                <a:rPr lang="zh-CN" altLang="en" sz="2400" b="1" dirty="0">
                  <a:solidFill>
                    <a:schemeClr val="bg1"/>
                  </a:solidFill>
                  <a:latin typeface="SimSun" panose="02010600030101010101" pitchFamily="2" charset="-122"/>
                  <a:ea typeface="SimSun" panose="02010600030101010101" pitchFamily="2" charset="-122"/>
                  <a:cs typeface="+mn-ea"/>
                  <a:sym typeface="+mn-lt"/>
                </a:rPr>
                <a:t>和</a:t>
              </a:r>
              <a:r>
                <a:rPr lang="en" altLang="zh-CN" sz="2400" b="1" dirty="0">
                  <a:solidFill>
                    <a:schemeClr val="bg1"/>
                  </a:solidFill>
                  <a:latin typeface="SimSun" panose="02010600030101010101" pitchFamily="2" charset="-122"/>
                  <a:ea typeface="SimSun" panose="02010600030101010101" pitchFamily="2" charset="-122"/>
                  <a:cs typeface="+mn-ea"/>
                  <a:sym typeface="+mn-lt"/>
                </a:rPr>
                <a:t>Priyanka Chopra</a:t>
              </a:r>
              <a:r>
                <a:rPr lang="zh-CN" altLang="en-US" sz="2135" dirty="0">
                  <a:solidFill>
                    <a:srgbClr val="F8F8F8"/>
                  </a:solidFill>
                  <a:latin typeface="+mn-lt"/>
                  <a:ea typeface="+mn-ea"/>
                  <a:cs typeface="+mn-ea"/>
                  <a:sym typeface="+mn-lt"/>
                </a:rPr>
                <a:t>的图片</a:t>
              </a:r>
            </a:p>
          </p:txBody>
        </p:sp>
      </p:grpSp>
      <p:grpSp>
        <p:nvGrpSpPr>
          <p:cNvPr id="45" name="组合 44">
            <a:extLst>
              <a:ext uri="{FF2B5EF4-FFF2-40B4-BE49-F238E27FC236}">
                <a16:creationId xmlns:a16="http://schemas.microsoft.com/office/drawing/2014/main" id="{0C1BAC5C-3705-FE42-86DA-66CE16AA3E75}"/>
              </a:ext>
            </a:extLst>
          </p:cNvPr>
          <p:cNvGrpSpPr/>
          <p:nvPr/>
        </p:nvGrpSpPr>
        <p:grpSpPr>
          <a:xfrm>
            <a:off x="3641139" y="3505198"/>
            <a:ext cx="6871352" cy="465119"/>
            <a:chOff x="3002037" y="3922395"/>
            <a:chExt cx="7067433" cy="369332"/>
          </a:xfrm>
          <a:solidFill>
            <a:schemeClr val="accent2">
              <a:lumMod val="75000"/>
            </a:schemeClr>
          </a:solidFill>
        </p:grpSpPr>
        <p:sp>
          <p:nvSpPr>
            <p:cNvPr id="46" name="矩形 45">
              <a:extLst>
                <a:ext uri="{FF2B5EF4-FFF2-40B4-BE49-F238E27FC236}">
                  <a16:creationId xmlns:a16="http://schemas.microsoft.com/office/drawing/2014/main" id="{61327BC0-BBC1-0443-A019-5681FF419D84}"/>
                </a:ext>
              </a:extLst>
            </p:cNvPr>
            <p:cNvSpPr/>
            <p:nvPr/>
          </p:nvSpPr>
          <p:spPr bwMode="auto">
            <a:xfrm>
              <a:off x="3002037" y="3922395"/>
              <a:ext cx="7067433" cy="369332"/>
            </a:xfrm>
            <a:prstGeom prst="rect">
              <a:avLst/>
            </a:prstGeom>
            <a:solidFill>
              <a:schemeClr val="accent1"/>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lstStyle/>
            <a:p>
              <a:pPr fontAlgn="base">
                <a:spcBef>
                  <a:spcPct val="0"/>
                </a:spcBef>
                <a:spcAft>
                  <a:spcPct val="0"/>
                </a:spcAft>
              </a:pPr>
              <a:endParaRPr lang="zh-CN" altLang="en-US" sz="2135">
                <a:latin typeface="+mn-lt"/>
                <a:ea typeface="+mn-ea"/>
                <a:cs typeface="+mn-ea"/>
                <a:sym typeface="+mn-lt"/>
              </a:endParaRPr>
            </a:p>
          </p:txBody>
        </p:sp>
        <p:sp>
          <p:nvSpPr>
            <p:cNvPr id="47" name="TextBox 8">
              <a:extLst>
                <a:ext uri="{FF2B5EF4-FFF2-40B4-BE49-F238E27FC236}">
                  <a16:creationId xmlns:a16="http://schemas.microsoft.com/office/drawing/2014/main" id="{BDE2C776-702A-1D4F-A8A2-F51BE3D87C57}"/>
                </a:ext>
              </a:extLst>
            </p:cNvPr>
            <p:cNvSpPr txBox="1"/>
            <p:nvPr/>
          </p:nvSpPr>
          <p:spPr>
            <a:xfrm>
              <a:off x="3023808" y="3939647"/>
              <a:ext cx="6970368" cy="333953"/>
            </a:xfrm>
            <a:prstGeom prst="rect">
              <a:avLst/>
            </a:prstGeom>
            <a:noFill/>
          </p:spPr>
          <p:txBody>
            <a:bodyPr wrap="square" rtlCol="0">
              <a:spAutoFit/>
            </a:bodyPr>
            <a:lstStyle/>
            <a:p>
              <a:r>
                <a:rPr lang="zh-CN" altLang="en-US" sz="2135" dirty="0">
                  <a:solidFill>
                    <a:srgbClr val="F8F8F8"/>
                  </a:solidFill>
                  <a:latin typeface="+mn-lt"/>
                  <a:ea typeface="+mn-ea"/>
                  <a:cs typeface="+mn-ea"/>
                  <a:sym typeface="+mn-lt"/>
                </a:rPr>
                <a:t>将收集到的图片进行处理</a:t>
              </a:r>
            </a:p>
          </p:txBody>
        </p:sp>
      </p:grpSp>
      <p:sp>
        <p:nvSpPr>
          <p:cNvPr id="48" name="TextBox 9">
            <a:extLst>
              <a:ext uri="{FF2B5EF4-FFF2-40B4-BE49-F238E27FC236}">
                <a16:creationId xmlns:a16="http://schemas.microsoft.com/office/drawing/2014/main" id="{38E120F2-C77F-9645-9AC7-056E7B5BE781}"/>
              </a:ext>
            </a:extLst>
          </p:cNvPr>
          <p:cNvSpPr txBox="1"/>
          <p:nvPr/>
        </p:nvSpPr>
        <p:spPr>
          <a:xfrm>
            <a:off x="3641139" y="1937776"/>
            <a:ext cx="6871352" cy="1025537"/>
          </a:xfrm>
          <a:prstGeom prst="rect">
            <a:avLst/>
          </a:prstGeom>
          <a:noFill/>
        </p:spPr>
        <p:txBody>
          <a:bodyPr wrap="square" lIns="91440" tIns="45720" rIns="91440" bIns="45720" rtlCol="0">
            <a:spAutoFit/>
          </a:bodyPr>
          <a:lstStyle/>
          <a:p>
            <a:pPr>
              <a:lnSpc>
                <a:spcPct val="130000"/>
              </a:lnSpc>
            </a:pPr>
            <a:r>
              <a:rPr lang="zh-CN" altLang="en-US" sz="1600" dirty="0">
                <a:latin typeface="SimHei" panose="02010609060101010101" pitchFamily="49" charset="-122"/>
                <a:ea typeface="SimHei" panose="02010609060101010101" pitchFamily="49" charset="-122"/>
                <a:cs typeface="+mn-ea"/>
                <a:sym typeface="+mn-lt"/>
              </a:rPr>
              <a:t>搜索一部女演员担任主角的电影，收集了这部作品的数据，并下载了与这部电影相关的所有图片。这一过程在每个女演员</a:t>
            </a:r>
            <a:r>
              <a:rPr lang="en-US" altLang="zh-CN" sz="1600" dirty="0">
                <a:latin typeface="SimHei" panose="02010609060101010101" pitchFamily="49" charset="-122"/>
                <a:ea typeface="SimHei" panose="02010609060101010101" pitchFamily="49" charset="-122"/>
                <a:cs typeface="+mn-ea"/>
                <a:sym typeface="+mn-lt"/>
              </a:rPr>
              <a:t>30-40</a:t>
            </a:r>
            <a:r>
              <a:rPr lang="zh-CN" altLang="en-US" sz="1600" dirty="0">
                <a:latin typeface="SimHei" panose="02010609060101010101" pitchFamily="49" charset="-122"/>
                <a:ea typeface="SimHei" panose="02010609060101010101" pitchFamily="49" charset="-122"/>
                <a:cs typeface="+mn-ea"/>
                <a:sym typeface="+mn-lt"/>
              </a:rPr>
              <a:t>部电影中重复。从这些电影中提取的许多图像，都会有其他演员的脸出现在</a:t>
            </a:r>
            <a:r>
              <a:rPr lang="en" altLang="zh-CN" sz="1600" dirty="0">
                <a:latin typeface="SimHei" panose="02010609060101010101" pitchFamily="49" charset="-122"/>
                <a:ea typeface="SimHei" panose="02010609060101010101" pitchFamily="49" charset="-122"/>
                <a:cs typeface="+mn-ea"/>
                <a:sym typeface="+mn-lt"/>
              </a:rPr>
              <a:t>AR</a:t>
            </a:r>
            <a:r>
              <a:rPr lang="zh-CN" altLang="en-US" sz="1600" dirty="0">
                <a:latin typeface="SimHei" panose="02010609060101010101" pitchFamily="49" charset="-122"/>
                <a:ea typeface="SimHei" panose="02010609060101010101" pitchFamily="49" charset="-122"/>
                <a:cs typeface="+mn-ea"/>
                <a:sym typeface="+mn-lt"/>
              </a:rPr>
              <a:t>或</a:t>
            </a:r>
            <a:r>
              <a:rPr lang="en" altLang="zh-CN" sz="1600" dirty="0">
                <a:latin typeface="SimHei" panose="02010609060101010101" pitchFamily="49" charset="-122"/>
                <a:ea typeface="SimHei" panose="02010609060101010101" pitchFamily="49" charset="-122"/>
                <a:cs typeface="+mn-ea"/>
                <a:sym typeface="+mn-lt"/>
              </a:rPr>
              <a:t>PC</a:t>
            </a:r>
            <a:r>
              <a:rPr lang="zh-CN" altLang="en-US" sz="1600" dirty="0">
                <a:latin typeface="SimHei" panose="02010609060101010101" pitchFamily="49" charset="-122"/>
                <a:ea typeface="SimHei" panose="02010609060101010101" pitchFamily="49" charset="-122"/>
                <a:cs typeface="+mn-ea"/>
                <a:sym typeface="+mn-lt"/>
              </a:rPr>
              <a:t>旁边。</a:t>
            </a:r>
          </a:p>
        </p:txBody>
      </p:sp>
      <p:sp>
        <p:nvSpPr>
          <p:cNvPr id="49" name="TextBox 10">
            <a:extLst>
              <a:ext uri="{FF2B5EF4-FFF2-40B4-BE49-F238E27FC236}">
                <a16:creationId xmlns:a16="http://schemas.microsoft.com/office/drawing/2014/main" id="{F04294AD-CB18-9C4F-849A-AD580F954327}"/>
              </a:ext>
            </a:extLst>
          </p:cNvPr>
          <p:cNvSpPr txBox="1"/>
          <p:nvPr/>
        </p:nvSpPr>
        <p:spPr>
          <a:xfrm>
            <a:off x="3641139" y="4177901"/>
            <a:ext cx="6871352" cy="2307042"/>
          </a:xfrm>
          <a:prstGeom prst="rect">
            <a:avLst/>
          </a:prstGeom>
          <a:noFill/>
        </p:spPr>
        <p:txBody>
          <a:bodyPr wrap="square" lIns="91440" tIns="45720" rIns="91440" bIns="45720" rtlCol="0">
            <a:spAutoFit/>
          </a:bodyPr>
          <a:lstStyle/>
          <a:p>
            <a:pPr>
              <a:lnSpc>
                <a:spcPct val="130000"/>
              </a:lnSpc>
            </a:pPr>
            <a:r>
              <a:rPr lang="en-US" altLang="zh-CN" sz="1600" dirty="0">
                <a:latin typeface="SimHei" panose="02010609060101010101" pitchFamily="49" charset="-122"/>
                <a:ea typeface="SimHei" panose="02010609060101010101" pitchFamily="49" charset="-122"/>
                <a:cs typeface="+mn-ea"/>
                <a:sym typeface="+mn-lt"/>
              </a:rPr>
              <a:t>1.</a:t>
            </a:r>
            <a:r>
              <a:rPr lang="zh-CN" altLang="en-US" sz="1600" dirty="0">
                <a:latin typeface="SimHei" panose="02010609060101010101" pitchFamily="49" charset="-122"/>
                <a:ea typeface="SimHei" panose="02010609060101010101" pitchFamily="49" charset="-122"/>
                <a:cs typeface="+mn-ea"/>
                <a:sym typeface="+mn-lt"/>
              </a:rPr>
              <a:t>用人脸检测器，获取所有图片中的人脸</a:t>
            </a:r>
            <a:endParaRPr lang="en-US" altLang="zh-CN" sz="1600" dirty="0">
              <a:latin typeface="SimHei" panose="02010609060101010101" pitchFamily="49" charset="-122"/>
              <a:ea typeface="SimHei" panose="02010609060101010101" pitchFamily="49" charset="-122"/>
              <a:cs typeface="+mn-ea"/>
              <a:sym typeface="+mn-lt"/>
            </a:endParaRPr>
          </a:p>
          <a:p>
            <a:pPr>
              <a:lnSpc>
                <a:spcPct val="130000"/>
              </a:lnSpc>
            </a:pPr>
            <a:r>
              <a:rPr lang="en-US" altLang="zh-CN" sz="1600" dirty="0">
                <a:latin typeface="SimHei" panose="02010609060101010101" pitchFamily="49" charset="-122"/>
                <a:ea typeface="SimHei" panose="02010609060101010101" pitchFamily="49" charset="-122"/>
                <a:cs typeface="+mn-ea"/>
                <a:sym typeface="+mn-lt"/>
              </a:rPr>
              <a:t>2.</a:t>
            </a:r>
            <a:r>
              <a:rPr lang="zh-CN" altLang="en-US" sz="1600" dirty="0">
                <a:latin typeface="SimHei" panose="02010609060101010101" pitchFamily="49" charset="-122"/>
                <a:ea typeface="SimHei" panose="02010609060101010101" pitchFamily="49" charset="-122"/>
                <a:cs typeface="+mn-ea"/>
                <a:sym typeface="+mn-lt"/>
              </a:rPr>
              <a:t>剪裁对齐图像中所有人脸</a:t>
            </a:r>
            <a:endParaRPr lang="en-US" altLang="zh-CN" sz="1600" dirty="0">
              <a:latin typeface="SimHei" panose="02010609060101010101" pitchFamily="49" charset="-122"/>
              <a:ea typeface="SimHei" panose="02010609060101010101" pitchFamily="49" charset="-122"/>
              <a:cs typeface="+mn-ea"/>
              <a:sym typeface="+mn-lt"/>
            </a:endParaRPr>
          </a:p>
          <a:p>
            <a:pPr>
              <a:lnSpc>
                <a:spcPct val="130000"/>
              </a:lnSpc>
            </a:pPr>
            <a:r>
              <a:rPr lang="en-US" altLang="zh-CN" sz="1600" dirty="0">
                <a:latin typeface="SimHei" panose="02010609060101010101" pitchFamily="49" charset="-122"/>
                <a:ea typeface="SimHei" panose="02010609060101010101" pitchFamily="49" charset="-122"/>
                <a:cs typeface="+mn-ea"/>
                <a:sym typeface="+mn-lt"/>
              </a:rPr>
              <a:t>3.</a:t>
            </a:r>
            <a:r>
              <a:rPr lang="zh-CN" altLang="en-US" sz="1600" dirty="0">
                <a:latin typeface="SimHei" panose="02010609060101010101" pitchFamily="49" charset="-122"/>
                <a:ea typeface="SimHei" panose="02010609060101010101" pitchFamily="49" charset="-122"/>
                <a:cs typeface="+mn-ea"/>
                <a:sym typeface="+mn-lt"/>
              </a:rPr>
              <a:t>获取的图片为</a:t>
            </a:r>
            <a:r>
              <a:rPr lang="en-US" altLang="zh-CN" sz="1600" dirty="0">
                <a:latin typeface="SimHei" panose="02010609060101010101" pitchFamily="49" charset="-122"/>
                <a:ea typeface="SimHei" panose="02010609060101010101" pitchFamily="49" charset="-122"/>
                <a:cs typeface="+mn-ea"/>
                <a:sym typeface="+mn-lt"/>
              </a:rPr>
              <a:t>128×128 </a:t>
            </a:r>
          </a:p>
          <a:p>
            <a:pPr>
              <a:lnSpc>
                <a:spcPct val="130000"/>
              </a:lnSpc>
            </a:pPr>
            <a:r>
              <a:rPr lang="en-US" altLang="zh-CN" sz="1600" dirty="0">
                <a:latin typeface="SimHei" panose="02010609060101010101" pitchFamily="49" charset="-122"/>
                <a:ea typeface="SimHei" panose="02010609060101010101" pitchFamily="49" charset="-122"/>
                <a:cs typeface="+mn-ea"/>
                <a:sym typeface="+mn-lt"/>
              </a:rPr>
              <a:t>4.</a:t>
            </a:r>
            <a:r>
              <a:rPr lang="zh-CN" altLang="en-US" sz="1600" dirty="0">
                <a:latin typeface="SimHei" panose="02010609060101010101" pitchFamily="49" charset="-122"/>
                <a:ea typeface="SimHei" panose="02010609060101010101" pitchFamily="49" charset="-122"/>
                <a:cs typeface="+mn-ea"/>
                <a:sym typeface="+mn-lt"/>
              </a:rPr>
              <a:t>删除不是这两位明星的图片</a:t>
            </a:r>
            <a:endParaRPr lang="en-US" altLang="zh-CN" sz="1600" dirty="0">
              <a:latin typeface="SimHei" panose="02010609060101010101" pitchFamily="49" charset="-122"/>
              <a:ea typeface="SimHei" panose="02010609060101010101" pitchFamily="49" charset="-122"/>
              <a:cs typeface="+mn-ea"/>
              <a:sym typeface="+mn-lt"/>
            </a:endParaRPr>
          </a:p>
          <a:p>
            <a:pPr>
              <a:lnSpc>
                <a:spcPct val="130000"/>
              </a:lnSpc>
            </a:pPr>
            <a:r>
              <a:rPr lang="zh-CN" altLang="en-US" sz="1600" dirty="0">
                <a:latin typeface="SimHei" panose="02010609060101010101" pitchFamily="49" charset="-122"/>
                <a:ea typeface="SimHei" panose="02010609060101010101" pitchFamily="49" charset="-122"/>
                <a:cs typeface="+mn-ea"/>
                <a:sym typeface="+mn-lt"/>
              </a:rPr>
              <a:t>  </a:t>
            </a:r>
            <a:r>
              <a:rPr lang="en-US" altLang="zh-CN" sz="1600" dirty="0">
                <a:latin typeface="SimHei" panose="02010609060101010101" pitchFamily="49" charset="-122"/>
                <a:ea typeface="SimHei" panose="02010609060101010101" pitchFamily="49" charset="-122"/>
                <a:cs typeface="+mn-ea"/>
                <a:sym typeface="+mn-lt"/>
              </a:rPr>
              <a:t>a</a:t>
            </a:r>
            <a:r>
              <a:rPr lang="zh-CN" altLang="en-US" sz="1600" dirty="0">
                <a:latin typeface="SimHei" panose="02010609060101010101" pitchFamily="49" charset="-122"/>
                <a:ea typeface="SimHei" panose="02010609060101010101" pitchFamily="49" charset="-122"/>
                <a:cs typeface="+mn-ea"/>
                <a:sym typeface="+mn-lt"/>
              </a:rPr>
              <a:t>）我们用正确标注的</a:t>
            </a:r>
            <a:r>
              <a:rPr lang="en" altLang="zh-CN" sz="1600" dirty="0">
                <a:latin typeface="SimHei" panose="02010609060101010101" pitchFamily="49" charset="-122"/>
                <a:ea typeface="SimHei" panose="02010609060101010101" pitchFamily="49" charset="-122"/>
                <a:cs typeface="+mn-ea"/>
                <a:sym typeface="+mn-lt"/>
              </a:rPr>
              <a:t>AR</a:t>
            </a:r>
            <a:r>
              <a:rPr lang="zh-CN" altLang="en-US" sz="1600" dirty="0">
                <a:latin typeface="SimHei" panose="02010609060101010101" pitchFamily="49" charset="-122"/>
                <a:ea typeface="SimHei" panose="02010609060101010101" pitchFamily="49" charset="-122"/>
                <a:cs typeface="+mn-ea"/>
                <a:sym typeface="+mn-lt"/>
              </a:rPr>
              <a:t>和</a:t>
            </a:r>
            <a:r>
              <a:rPr lang="en" altLang="zh-CN" sz="1600" dirty="0">
                <a:latin typeface="SimHei" panose="02010609060101010101" pitchFamily="49" charset="-122"/>
                <a:ea typeface="SimHei" panose="02010609060101010101" pitchFamily="49" charset="-122"/>
                <a:cs typeface="+mn-ea"/>
                <a:sym typeface="+mn-lt"/>
              </a:rPr>
              <a:t>PC</a:t>
            </a:r>
            <a:r>
              <a:rPr lang="zh-CN" altLang="en-US" sz="1600" dirty="0">
                <a:latin typeface="SimHei" panose="02010609060101010101" pitchFamily="49" charset="-122"/>
                <a:ea typeface="SimHei" panose="02010609060101010101" pitchFamily="49" charset="-122"/>
                <a:cs typeface="+mn-ea"/>
                <a:sym typeface="+mn-lt"/>
              </a:rPr>
              <a:t>图像建立了一个三层神经网络，该网络的输出是一个</a:t>
            </a:r>
            <a:r>
              <a:rPr lang="en" altLang="zh-CN" sz="1600" dirty="0" err="1">
                <a:latin typeface="SimHei" panose="02010609060101010101" pitchFamily="49" charset="-122"/>
                <a:ea typeface="SimHei" panose="02010609060101010101" pitchFamily="49" charset="-122"/>
                <a:cs typeface="+mn-ea"/>
                <a:sym typeface="+mn-lt"/>
              </a:rPr>
              <a:t>Softmax</a:t>
            </a:r>
            <a:r>
              <a:rPr lang="zh-CN" altLang="en-US" sz="1600" dirty="0">
                <a:latin typeface="SimHei" panose="02010609060101010101" pitchFamily="49" charset="-122"/>
                <a:ea typeface="SimHei" panose="02010609060101010101" pitchFamily="49" charset="-122"/>
                <a:cs typeface="+mn-ea"/>
                <a:sym typeface="+mn-lt"/>
              </a:rPr>
              <a:t>，该模型将所有图像分为</a:t>
            </a:r>
            <a:r>
              <a:rPr lang="en" altLang="zh-CN" sz="1600" dirty="0">
                <a:latin typeface="SimHei" panose="02010609060101010101" pitchFamily="49" charset="-122"/>
                <a:ea typeface="SimHei" panose="02010609060101010101" pitchFamily="49" charset="-122"/>
                <a:cs typeface="+mn-ea"/>
                <a:sym typeface="+mn-lt"/>
              </a:rPr>
              <a:t>AR</a:t>
            </a:r>
            <a:r>
              <a:rPr lang="zh-CN" altLang="en" sz="1600" dirty="0">
                <a:latin typeface="SimHei" panose="02010609060101010101" pitchFamily="49" charset="-122"/>
                <a:ea typeface="SimHei" panose="02010609060101010101" pitchFamily="49" charset="-122"/>
                <a:cs typeface="+mn-ea"/>
                <a:sym typeface="+mn-lt"/>
              </a:rPr>
              <a:t>、</a:t>
            </a:r>
            <a:r>
              <a:rPr lang="en" altLang="zh-CN" sz="1600" dirty="0">
                <a:latin typeface="SimHei" panose="02010609060101010101" pitchFamily="49" charset="-122"/>
                <a:ea typeface="SimHei" panose="02010609060101010101" pitchFamily="49" charset="-122"/>
                <a:cs typeface="+mn-ea"/>
                <a:sym typeface="+mn-lt"/>
              </a:rPr>
              <a:t>PC</a:t>
            </a:r>
            <a:r>
              <a:rPr lang="zh-CN" altLang="en-US" sz="1600" dirty="0">
                <a:latin typeface="SimHei" panose="02010609060101010101" pitchFamily="49" charset="-122"/>
                <a:ea typeface="SimHei" panose="02010609060101010101" pitchFamily="49" charset="-122"/>
                <a:cs typeface="+mn-ea"/>
                <a:sym typeface="+mn-lt"/>
              </a:rPr>
              <a:t>和其他三类。</a:t>
            </a:r>
            <a:endParaRPr lang="en-US" altLang="zh-CN" sz="1600" dirty="0">
              <a:latin typeface="SimHei" panose="02010609060101010101" pitchFamily="49" charset="-122"/>
              <a:ea typeface="SimHei" panose="02010609060101010101" pitchFamily="49" charset="-122"/>
              <a:cs typeface="+mn-ea"/>
              <a:sym typeface="+mn-lt"/>
            </a:endParaRPr>
          </a:p>
          <a:p>
            <a:pPr>
              <a:lnSpc>
                <a:spcPct val="130000"/>
              </a:lnSpc>
            </a:pPr>
            <a:r>
              <a:rPr lang="zh-CN" altLang="en-US" sz="1600" dirty="0">
                <a:latin typeface="SimHei" panose="02010609060101010101" pitchFamily="49" charset="-122"/>
                <a:ea typeface="SimHei" panose="02010609060101010101" pitchFamily="49" charset="-122"/>
                <a:cs typeface="+mn-ea"/>
                <a:sym typeface="+mn-lt"/>
              </a:rPr>
              <a:t> </a:t>
            </a:r>
            <a:r>
              <a:rPr lang="en-US" altLang="zh-CN" sz="1600" dirty="0">
                <a:latin typeface="SimHei" panose="02010609060101010101" pitchFamily="49" charset="-122"/>
                <a:ea typeface="SimHei" panose="02010609060101010101" pitchFamily="49" charset="-122"/>
                <a:cs typeface="+mn-ea"/>
                <a:sym typeface="+mn-lt"/>
              </a:rPr>
              <a:t>b</a:t>
            </a:r>
            <a:r>
              <a:rPr lang="zh-CN" altLang="en-US" sz="1600" dirty="0">
                <a:latin typeface="SimHei" panose="02010609060101010101" pitchFamily="49" charset="-122"/>
                <a:ea typeface="SimHei" panose="02010609060101010101" pitchFamily="49" charset="-122"/>
                <a:cs typeface="+mn-ea"/>
                <a:sym typeface="+mn-lt"/>
              </a:rPr>
              <a:t>）手动检查剩余的图片，尽可能删除有噪声的人脸。</a:t>
            </a:r>
          </a:p>
        </p:txBody>
      </p:sp>
      <p:sp>
        <p:nvSpPr>
          <p:cNvPr id="50" name="等腰三角形 2">
            <a:extLst>
              <a:ext uri="{FF2B5EF4-FFF2-40B4-BE49-F238E27FC236}">
                <a16:creationId xmlns:a16="http://schemas.microsoft.com/office/drawing/2014/main" id="{6E046EF8-80BE-A147-A102-3060E19E6DA5}"/>
              </a:ext>
            </a:extLst>
          </p:cNvPr>
          <p:cNvSpPr/>
          <p:nvPr/>
        </p:nvSpPr>
        <p:spPr bwMode="auto">
          <a:xfrm rot="2747878">
            <a:off x="2029339" y="623538"/>
            <a:ext cx="1323028" cy="1530812"/>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1"/>
          </a:solidFill>
          <a:ln>
            <a:noFill/>
          </a:ln>
        </p:spPr>
        <p:txBody>
          <a:bodyPr wrap="none" lIns="91440" tIns="45720" rIns="91440" bIns="45720" anchor="ctr"/>
          <a:lstStyle/>
          <a:p>
            <a:pPr algn="ctr"/>
            <a:endParaRPr lang="zh-CN" altLang="en-US" sz="1465" kern="0" dirty="0">
              <a:solidFill>
                <a:srgbClr val="FFFFFF"/>
              </a:solidFill>
              <a:latin typeface="+mn-lt"/>
              <a:ea typeface="+mn-ea"/>
              <a:cs typeface="+mn-ea"/>
              <a:sym typeface="+mn-lt"/>
            </a:endParaRPr>
          </a:p>
        </p:txBody>
      </p:sp>
      <p:sp>
        <p:nvSpPr>
          <p:cNvPr id="51" name="TextBox 12">
            <a:extLst>
              <a:ext uri="{FF2B5EF4-FFF2-40B4-BE49-F238E27FC236}">
                <a16:creationId xmlns:a16="http://schemas.microsoft.com/office/drawing/2014/main" id="{C38443EE-A26A-C547-9F5B-164A808674AB}"/>
              </a:ext>
            </a:extLst>
          </p:cNvPr>
          <p:cNvSpPr txBox="1"/>
          <p:nvPr/>
        </p:nvSpPr>
        <p:spPr>
          <a:xfrm>
            <a:off x="2170971" y="1225266"/>
            <a:ext cx="858447" cy="492344"/>
          </a:xfrm>
          <a:prstGeom prst="rect">
            <a:avLst/>
          </a:prstGeom>
          <a:noFill/>
          <a:ln>
            <a:noFill/>
          </a:ln>
        </p:spPr>
        <p:txBody>
          <a:bodyPr wrap="none" lIns="91440" tIns="45720" rIns="91440" bIns="45720"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sz="2665" b="1" dirty="0">
                <a:latin typeface="+mn-lt"/>
                <a:ea typeface="+mn-ea"/>
                <a:cs typeface="+mn-ea"/>
                <a:sym typeface="+mn-lt"/>
              </a:rPr>
              <a:t>数据收集</a:t>
            </a:r>
          </a:p>
        </p:txBody>
      </p:sp>
      <p:sp>
        <p:nvSpPr>
          <p:cNvPr id="52" name="等腰三角形 2">
            <a:extLst>
              <a:ext uri="{FF2B5EF4-FFF2-40B4-BE49-F238E27FC236}">
                <a16:creationId xmlns:a16="http://schemas.microsoft.com/office/drawing/2014/main" id="{55DADDF7-5DFF-2C45-BEE0-7B44B65DCE31}"/>
              </a:ext>
            </a:extLst>
          </p:cNvPr>
          <p:cNvSpPr/>
          <p:nvPr/>
        </p:nvSpPr>
        <p:spPr bwMode="auto">
          <a:xfrm rot="3036074">
            <a:off x="2029338" y="3355800"/>
            <a:ext cx="1323031" cy="1530816"/>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2"/>
          </a:solidFill>
          <a:ln>
            <a:noFill/>
          </a:ln>
        </p:spPr>
        <p:txBody>
          <a:bodyPr wrap="none" lIns="91440" tIns="45720" rIns="91440" bIns="45720" anchor="ctr"/>
          <a:lstStyle/>
          <a:p>
            <a:pPr algn="ctr"/>
            <a:endParaRPr lang="zh-CN" altLang="en-US" sz="1465" kern="0">
              <a:solidFill>
                <a:srgbClr val="FFFFFF"/>
              </a:solidFill>
              <a:latin typeface="+mn-lt"/>
              <a:ea typeface="+mn-ea"/>
              <a:cs typeface="+mn-ea"/>
              <a:sym typeface="+mn-lt"/>
            </a:endParaRPr>
          </a:p>
        </p:txBody>
      </p:sp>
      <p:sp>
        <p:nvSpPr>
          <p:cNvPr id="53" name="TextBox 14">
            <a:extLst>
              <a:ext uri="{FF2B5EF4-FFF2-40B4-BE49-F238E27FC236}">
                <a16:creationId xmlns:a16="http://schemas.microsoft.com/office/drawing/2014/main" id="{862A17CD-C31F-8144-A9E2-F81058EFB370}"/>
              </a:ext>
            </a:extLst>
          </p:cNvPr>
          <p:cNvSpPr txBox="1"/>
          <p:nvPr/>
        </p:nvSpPr>
        <p:spPr>
          <a:xfrm>
            <a:off x="2170974" y="3886188"/>
            <a:ext cx="858447" cy="492344"/>
          </a:xfrm>
          <a:prstGeom prst="rect">
            <a:avLst/>
          </a:prstGeom>
          <a:noFill/>
          <a:ln>
            <a:noFill/>
          </a:ln>
        </p:spPr>
        <p:txBody>
          <a:bodyPr wrap="none" lIns="91440" tIns="45720" rIns="91440" bIns="45720"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sz="2665" b="1" dirty="0">
                <a:latin typeface="+mn-lt"/>
                <a:ea typeface="+mn-ea"/>
                <a:cs typeface="+mn-ea"/>
                <a:sym typeface="+mn-lt"/>
              </a:rPr>
              <a:t>数据清洗</a:t>
            </a: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290">
                                          <p:stCondLst>
                                            <p:cond delay="0"/>
                                          </p:stCondLst>
                                        </p:cTn>
                                        <p:tgtEl>
                                          <p:spTgt spid="51"/>
                                        </p:tgtEl>
                                      </p:cBhvr>
                                    </p:animEffect>
                                    <p:anim calcmode="lin" valueType="num">
                                      <p:cBhvr>
                                        <p:cTn id="8" dur="911" tmFilter="0,0; 0.14,0.36; 0.43,0.73; 0.71,0.91; 1.0,1.0">
                                          <p:stCondLst>
                                            <p:cond delay="0"/>
                                          </p:stCondLst>
                                        </p:cTn>
                                        <p:tgtEl>
                                          <p:spTgt spid="51"/>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51"/>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51"/>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51"/>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51"/>
                                        </p:tgtEl>
                                        <p:attrNameLst>
                                          <p:attrName>ppt_y</p:attrName>
                                        </p:attrNameLst>
                                      </p:cBhvr>
                                      <p:tavLst>
                                        <p:tav tm="0" fmla="#ppt_y-sin(pi*$)/81">
                                          <p:val>
                                            <p:fltVal val="0"/>
                                          </p:val>
                                        </p:tav>
                                        <p:tav tm="100000">
                                          <p:val>
                                            <p:fltVal val="1"/>
                                          </p:val>
                                        </p:tav>
                                      </p:tavLst>
                                    </p:anim>
                                    <p:animScale>
                                      <p:cBhvr>
                                        <p:cTn id="13" dur="13">
                                          <p:stCondLst>
                                            <p:cond delay="325"/>
                                          </p:stCondLst>
                                        </p:cTn>
                                        <p:tgtEl>
                                          <p:spTgt spid="51"/>
                                        </p:tgtEl>
                                      </p:cBhvr>
                                      <p:to x="100000" y="60000"/>
                                    </p:animScale>
                                    <p:animScale>
                                      <p:cBhvr>
                                        <p:cTn id="14" dur="83" decel="50000">
                                          <p:stCondLst>
                                            <p:cond delay="338"/>
                                          </p:stCondLst>
                                        </p:cTn>
                                        <p:tgtEl>
                                          <p:spTgt spid="51"/>
                                        </p:tgtEl>
                                      </p:cBhvr>
                                      <p:to x="100000" y="100000"/>
                                    </p:animScale>
                                    <p:animScale>
                                      <p:cBhvr>
                                        <p:cTn id="15" dur="13">
                                          <p:stCondLst>
                                            <p:cond delay="656"/>
                                          </p:stCondLst>
                                        </p:cTn>
                                        <p:tgtEl>
                                          <p:spTgt spid="51"/>
                                        </p:tgtEl>
                                      </p:cBhvr>
                                      <p:to x="100000" y="80000"/>
                                    </p:animScale>
                                    <p:animScale>
                                      <p:cBhvr>
                                        <p:cTn id="16" dur="83" decel="50000">
                                          <p:stCondLst>
                                            <p:cond delay="669"/>
                                          </p:stCondLst>
                                        </p:cTn>
                                        <p:tgtEl>
                                          <p:spTgt spid="51"/>
                                        </p:tgtEl>
                                      </p:cBhvr>
                                      <p:to x="100000" y="100000"/>
                                    </p:animScale>
                                    <p:animScale>
                                      <p:cBhvr>
                                        <p:cTn id="17" dur="13">
                                          <p:stCondLst>
                                            <p:cond delay="821"/>
                                          </p:stCondLst>
                                        </p:cTn>
                                        <p:tgtEl>
                                          <p:spTgt spid="51"/>
                                        </p:tgtEl>
                                      </p:cBhvr>
                                      <p:to x="100000" y="90000"/>
                                    </p:animScale>
                                    <p:animScale>
                                      <p:cBhvr>
                                        <p:cTn id="18" dur="83" decel="50000">
                                          <p:stCondLst>
                                            <p:cond delay="834"/>
                                          </p:stCondLst>
                                        </p:cTn>
                                        <p:tgtEl>
                                          <p:spTgt spid="51"/>
                                        </p:tgtEl>
                                      </p:cBhvr>
                                      <p:to x="100000" y="100000"/>
                                    </p:animScale>
                                    <p:animScale>
                                      <p:cBhvr>
                                        <p:cTn id="19" dur="13">
                                          <p:stCondLst>
                                            <p:cond delay="904"/>
                                          </p:stCondLst>
                                        </p:cTn>
                                        <p:tgtEl>
                                          <p:spTgt spid="51"/>
                                        </p:tgtEl>
                                      </p:cBhvr>
                                      <p:to x="100000" y="95000"/>
                                    </p:animScale>
                                    <p:animScale>
                                      <p:cBhvr>
                                        <p:cTn id="20" dur="83" decel="50000">
                                          <p:stCondLst>
                                            <p:cond delay="917"/>
                                          </p:stCondLst>
                                        </p:cTn>
                                        <p:tgtEl>
                                          <p:spTgt spid="51"/>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down)">
                                      <p:cBhvr>
                                        <p:cTn id="23" dur="290">
                                          <p:stCondLst>
                                            <p:cond delay="0"/>
                                          </p:stCondLst>
                                        </p:cTn>
                                        <p:tgtEl>
                                          <p:spTgt spid="50"/>
                                        </p:tgtEl>
                                      </p:cBhvr>
                                    </p:animEffect>
                                    <p:anim calcmode="lin" valueType="num">
                                      <p:cBhvr>
                                        <p:cTn id="24" dur="911" tmFilter="0,0; 0.14,0.36; 0.43,0.73; 0.71,0.91; 1.0,1.0">
                                          <p:stCondLst>
                                            <p:cond delay="0"/>
                                          </p:stCondLst>
                                        </p:cTn>
                                        <p:tgtEl>
                                          <p:spTgt spid="50"/>
                                        </p:tgtEl>
                                        <p:attrNameLst>
                                          <p:attrName>ppt_x</p:attrName>
                                        </p:attrNameLst>
                                      </p:cBhvr>
                                      <p:tavLst>
                                        <p:tav tm="0">
                                          <p:val>
                                            <p:strVal val="#ppt_x-0.25"/>
                                          </p:val>
                                        </p:tav>
                                        <p:tav tm="100000">
                                          <p:val>
                                            <p:strVal val="#ppt_x"/>
                                          </p:val>
                                        </p:tav>
                                      </p:tavLst>
                                    </p:anim>
                                    <p:anim calcmode="lin" valueType="num">
                                      <p:cBhvr>
                                        <p:cTn id="25" dur="332" tmFilter="0.0,0.0; 0.25,0.07; 0.50,0.2; 0.75,0.467; 1.0,1.0">
                                          <p:stCondLst>
                                            <p:cond delay="0"/>
                                          </p:stCondLst>
                                        </p:cTn>
                                        <p:tgtEl>
                                          <p:spTgt spid="50"/>
                                        </p:tgtEl>
                                        <p:attrNameLst>
                                          <p:attrName>ppt_y</p:attrName>
                                        </p:attrNameLst>
                                      </p:cBhvr>
                                      <p:tavLst>
                                        <p:tav tm="0" fmla="#ppt_y-sin(pi*$)/3">
                                          <p:val>
                                            <p:fltVal val="0.5"/>
                                          </p:val>
                                        </p:tav>
                                        <p:tav tm="100000">
                                          <p:val>
                                            <p:fltVal val="1"/>
                                          </p:val>
                                        </p:tav>
                                      </p:tavLst>
                                    </p:anim>
                                    <p:anim calcmode="lin" valueType="num">
                                      <p:cBhvr>
                                        <p:cTn id="26" dur="332" tmFilter="0, 0; 0.125,0.2665; 0.25,0.4; 0.375,0.465; 0.5,0.5;  0.625,0.535; 0.75,0.6; 0.875,0.7335; 1,1">
                                          <p:stCondLst>
                                            <p:cond delay="332"/>
                                          </p:stCondLst>
                                        </p:cTn>
                                        <p:tgtEl>
                                          <p:spTgt spid="50"/>
                                        </p:tgtEl>
                                        <p:attrNameLst>
                                          <p:attrName>ppt_y</p:attrName>
                                        </p:attrNameLst>
                                      </p:cBhvr>
                                      <p:tavLst>
                                        <p:tav tm="0" fmla="#ppt_y-sin(pi*$)/9">
                                          <p:val>
                                            <p:fltVal val="0"/>
                                          </p:val>
                                        </p:tav>
                                        <p:tav tm="100000">
                                          <p:val>
                                            <p:fltVal val="1"/>
                                          </p:val>
                                        </p:tav>
                                      </p:tavLst>
                                    </p:anim>
                                    <p:anim calcmode="lin" valueType="num">
                                      <p:cBhvr>
                                        <p:cTn id="27" dur="166" tmFilter="0, 0; 0.125,0.2665; 0.25,0.4; 0.375,0.465; 0.5,0.5;  0.625,0.535; 0.75,0.6; 0.875,0.7335; 1,1">
                                          <p:stCondLst>
                                            <p:cond delay="662"/>
                                          </p:stCondLst>
                                        </p:cTn>
                                        <p:tgtEl>
                                          <p:spTgt spid="50"/>
                                        </p:tgtEl>
                                        <p:attrNameLst>
                                          <p:attrName>ppt_y</p:attrName>
                                        </p:attrNameLst>
                                      </p:cBhvr>
                                      <p:tavLst>
                                        <p:tav tm="0" fmla="#ppt_y-sin(pi*$)/27">
                                          <p:val>
                                            <p:fltVal val="0"/>
                                          </p:val>
                                        </p:tav>
                                        <p:tav tm="100000">
                                          <p:val>
                                            <p:fltVal val="1"/>
                                          </p:val>
                                        </p:tav>
                                      </p:tavLst>
                                    </p:anim>
                                    <p:anim calcmode="lin" valueType="num">
                                      <p:cBhvr>
                                        <p:cTn id="28" dur="82" tmFilter="0, 0; 0.125,0.2665; 0.25,0.4; 0.375,0.465; 0.5,0.5;  0.625,0.535; 0.75,0.6; 0.875,0.7335; 1,1">
                                          <p:stCondLst>
                                            <p:cond delay="828"/>
                                          </p:stCondLst>
                                        </p:cTn>
                                        <p:tgtEl>
                                          <p:spTgt spid="50"/>
                                        </p:tgtEl>
                                        <p:attrNameLst>
                                          <p:attrName>ppt_y</p:attrName>
                                        </p:attrNameLst>
                                      </p:cBhvr>
                                      <p:tavLst>
                                        <p:tav tm="0" fmla="#ppt_y-sin(pi*$)/81">
                                          <p:val>
                                            <p:fltVal val="0"/>
                                          </p:val>
                                        </p:tav>
                                        <p:tav tm="100000">
                                          <p:val>
                                            <p:fltVal val="1"/>
                                          </p:val>
                                        </p:tav>
                                      </p:tavLst>
                                    </p:anim>
                                    <p:animScale>
                                      <p:cBhvr>
                                        <p:cTn id="29" dur="13">
                                          <p:stCondLst>
                                            <p:cond delay="325"/>
                                          </p:stCondLst>
                                        </p:cTn>
                                        <p:tgtEl>
                                          <p:spTgt spid="50"/>
                                        </p:tgtEl>
                                      </p:cBhvr>
                                      <p:to x="100000" y="60000"/>
                                    </p:animScale>
                                    <p:animScale>
                                      <p:cBhvr>
                                        <p:cTn id="30" dur="83" decel="50000">
                                          <p:stCondLst>
                                            <p:cond delay="338"/>
                                          </p:stCondLst>
                                        </p:cTn>
                                        <p:tgtEl>
                                          <p:spTgt spid="50"/>
                                        </p:tgtEl>
                                      </p:cBhvr>
                                      <p:to x="100000" y="100000"/>
                                    </p:animScale>
                                    <p:animScale>
                                      <p:cBhvr>
                                        <p:cTn id="31" dur="13">
                                          <p:stCondLst>
                                            <p:cond delay="656"/>
                                          </p:stCondLst>
                                        </p:cTn>
                                        <p:tgtEl>
                                          <p:spTgt spid="50"/>
                                        </p:tgtEl>
                                      </p:cBhvr>
                                      <p:to x="100000" y="80000"/>
                                    </p:animScale>
                                    <p:animScale>
                                      <p:cBhvr>
                                        <p:cTn id="32" dur="83" decel="50000">
                                          <p:stCondLst>
                                            <p:cond delay="669"/>
                                          </p:stCondLst>
                                        </p:cTn>
                                        <p:tgtEl>
                                          <p:spTgt spid="50"/>
                                        </p:tgtEl>
                                      </p:cBhvr>
                                      <p:to x="100000" y="100000"/>
                                    </p:animScale>
                                    <p:animScale>
                                      <p:cBhvr>
                                        <p:cTn id="33" dur="13">
                                          <p:stCondLst>
                                            <p:cond delay="821"/>
                                          </p:stCondLst>
                                        </p:cTn>
                                        <p:tgtEl>
                                          <p:spTgt spid="50"/>
                                        </p:tgtEl>
                                      </p:cBhvr>
                                      <p:to x="100000" y="90000"/>
                                    </p:animScale>
                                    <p:animScale>
                                      <p:cBhvr>
                                        <p:cTn id="34" dur="83" decel="50000">
                                          <p:stCondLst>
                                            <p:cond delay="834"/>
                                          </p:stCondLst>
                                        </p:cTn>
                                        <p:tgtEl>
                                          <p:spTgt spid="50"/>
                                        </p:tgtEl>
                                      </p:cBhvr>
                                      <p:to x="100000" y="100000"/>
                                    </p:animScale>
                                    <p:animScale>
                                      <p:cBhvr>
                                        <p:cTn id="35" dur="13">
                                          <p:stCondLst>
                                            <p:cond delay="904"/>
                                          </p:stCondLst>
                                        </p:cTn>
                                        <p:tgtEl>
                                          <p:spTgt spid="50"/>
                                        </p:tgtEl>
                                      </p:cBhvr>
                                      <p:to x="100000" y="95000"/>
                                    </p:animScale>
                                    <p:animScale>
                                      <p:cBhvr>
                                        <p:cTn id="36" dur="83" decel="50000">
                                          <p:stCondLst>
                                            <p:cond delay="917"/>
                                          </p:stCondLst>
                                        </p:cTn>
                                        <p:tgtEl>
                                          <p:spTgt spid="50"/>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wipe(down)">
                                      <p:cBhvr>
                                        <p:cTn id="39" dur="290">
                                          <p:stCondLst>
                                            <p:cond delay="0"/>
                                          </p:stCondLst>
                                        </p:cTn>
                                        <p:tgtEl>
                                          <p:spTgt spid="52"/>
                                        </p:tgtEl>
                                      </p:cBhvr>
                                    </p:animEffect>
                                    <p:anim calcmode="lin" valueType="num">
                                      <p:cBhvr>
                                        <p:cTn id="40" dur="911" tmFilter="0,0; 0.14,0.36; 0.43,0.73; 0.71,0.91; 1.0,1.0">
                                          <p:stCondLst>
                                            <p:cond delay="0"/>
                                          </p:stCondLst>
                                        </p:cTn>
                                        <p:tgtEl>
                                          <p:spTgt spid="52"/>
                                        </p:tgtEl>
                                        <p:attrNameLst>
                                          <p:attrName>ppt_x</p:attrName>
                                        </p:attrNameLst>
                                      </p:cBhvr>
                                      <p:tavLst>
                                        <p:tav tm="0">
                                          <p:val>
                                            <p:strVal val="#ppt_x-0.25"/>
                                          </p:val>
                                        </p:tav>
                                        <p:tav tm="100000">
                                          <p:val>
                                            <p:strVal val="#ppt_x"/>
                                          </p:val>
                                        </p:tav>
                                      </p:tavLst>
                                    </p:anim>
                                    <p:anim calcmode="lin" valueType="num">
                                      <p:cBhvr>
                                        <p:cTn id="41" dur="332" tmFilter="0.0,0.0; 0.25,0.07; 0.50,0.2; 0.75,0.467; 1.0,1.0">
                                          <p:stCondLst>
                                            <p:cond delay="0"/>
                                          </p:stCondLst>
                                        </p:cTn>
                                        <p:tgtEl>
                                          <p:spTgt spid="52"/>
                                        </p:tgtEl>
                                        <p:attrNameLst>
                                          <p:attrName>ppt_y</p:attrName>
                                        </p:attrNameLst>
                                      </p:cBhvr>
                                      <p:tavLst>
                                        <p:tav tm="0" fmla="#ppt_y-sin(pi*$)/3">
                                          <p:val>
                                            <p:fltVal val="0.5"/>
                                          </p:val>
                                        </p:tav>
                                        <p:tav tm="100000">
                                          <p:val>
                                            <p:fltVal val="1"/>
                                          </p:val>
                                        </p:tav>
                                      </p:tavLst>
                                    </p:anim>
                                    <p:anim calcmode="lin" valueType="num">
                                      <p:cBhvr>
                                        <p:cTn id="42" dur="332" tmFilter="0, 0; 0.125,0.2665; 0.25,0.4; 0.375,0.465; 0.5,0.5;  0.625,0.535; 0.75,0.6; 0.875,0.7335; 1,1">
                                          <p:stCondLst>
                                            <p:cond delay="332"/>
                                          </p:stCondLst>
                                        </p:cTn>
                                        <p:tgtEl>
                                          <p:spTgt spid="52"/>
                                        </p:tgtEl>
                                        <p:attrNameLst>
                                          <p:attrName>ppt_y</p:attrName>
                                        </p:attrNameLst>
                                      </p:cBhvr>
                                      <p:tavLst>
                                        <p:tav tm="0" fmla="#ppt_y-sin(pi*$)/9">
                                          <p:val>
                                            <p:fltVal val="0"/>
                                          </p:val>
                                        </p:tav>
                                        <p:tav tm="100000">
                                          <p:val>
                                            <p:fltVal val="1"/>
                                          </p:val>
                                        </p:tav>
                                      </p:tavLst>
                                    </p:anim>
                                    <p:anim calcmode="lin" valueType="num">
                                      <p:cBhvr>
                                        <p:cTn id="43" dur="166" tmFilter="0, 0; 0.125,0.2665; 0.25,0.4; 0.375,0.465; 0.5,0.5;  0.625,0.535; 0.75,0.6; 0.875,0.7335; 1,1">
                                          <p:stCondLst>
                                            <p:cond delay="662"/>
                                          </p:stCondLst>
                                        </p:cTn>
                                        <p:tgtEl>
                                          <p:spTgt spid="52"/>
                                        </p:tgtEl>
                                        <p:attrNameLst>
                                          <p:attrName>ppt_y</p:attrName>
                                        </p:attrNameLst>
                                      </p:cBhvr>
                                      <p:tavLst>
                                        <p:tav tm="0" fmla="#ppt_y-sin(pi*$)/27">
                                          <p:val>
                                            <p:fltVal val="0"/>
                                          </p:val>
                                        </p:tav>
                                        <p:tav tm="100000">
                                          <p:val>
                                            <p:fltVal val="1"/>
                                          </p:val>
                                        </p:tav>
                                      </p:tavLst>
                                    </p:anim>
                                    <p:anim calcmode="lin" valueType="num">
                                      <p:cBhvr>
                                        <p:cTn id="44" dur="82" tmFilter="0, 0; 0.125,0.2665; 0.25,0.4; 0.375,0.465; 0.5,0.5;  0.625,0.535; 0.75,0.6; 0.875,0.7335; 1,1">
                                          <p:stCondLst>
                                            <p:cond delay="828"/>
                                          </p:stCondLst>
                                        </p:cTn>
                                        <p:tgtEl>
                                          <p:spTgt spid="52"/>
                                        </p:tgtEl>
                                        <p:attrNameLst>
                                          <p:attrName>ppt_y</p:attrName>
                                        </p:attrNameLst>
                                      </p:cBhvr>
                                      <p:tavLst>
                                        <p:tav tm="0" fmla="#ppt_y-sin(pi*$)/81">
                                          <p:val>
                                            <p:fltVal val="0"/>
                                          </p:val>
                                        </p:tav>
                                        <p:tav tm="100000">
                                          <p:val>
                                            <p:fltVal val="1"/>
                                          </p:val>
                                        </p:tav>
                                      </p:tavLst>
                                    </p:anim>
                                    <p:animScale>
                                      <p:cBhvr>
                                        <p:cTn id="45" dur="13">
                                          <p:stCondLst>
                                            <p:cond delay="325"/>
                                          </p:stCondLst>
                                        </p:cTn>
                                        <p:tgtEl>
                                          <p:spTgt spid="52"/>
                                        </p:tgtEl>
                                      </p:cBhvr>
                                      <p:to x="100000" y="60000"/>
                                    </p:animScale>
                                    <p:animScale>
                                      <p:cBhvr>
                                        <p:cTn id="46" dur="83" decel="50000">
                                          <p:stCondLst>
                                            <p:cond delay="338"/>
                                          </p:stCondLst>
                                        </p:cTn>
                                        <p:tgtEl>
                                          <p:spTgt spid="52"/>
                                        </p:tgtEl>
                                      </p:cBhvr>
                                      <p:to x="100000" y="100000"/>
                                    </p:animScale>
                                    <p:animScale>
                                      <p:cBhvr>
                                        <p:cTn id="47" dur="13">
                                          <p:stCondLst>
                                            <p:cond delay="656"/>
                                          </p:stCondLst>
                                        </p:cTn>
                                        <p:tgtEl>
                                          <p:spTgt spid="52"/>
                                        </p:tgtEl>
                                      </p:cBhvr>
                                      <p:to x="100000" y="80000"/>
                                    </p:animScale>
                                    <p:animScale>
                                      <p:cBhvr>
                                        <p:cTn id="48" dur="83" decel="50000">
                                          <p:stCondLst>
                                            <p:cond delay="669"/>
                                          </p:stCondLst>
                                        </p:cTn>
                                        <p:tgtEl>
                                          <p:spTgt spid="52"/>
                                        </p:tgtEl>
                                      </p:cBhvr>
                                      <p:to x="100000" y="100000"/>
                                    </p:animScale>
                                    <p:animScale>
                                      <p:cBhvr>
                                        <p:cTn id="49" dur="13">
                                          <p:stCondLst>
                                            <p:cond delay="821"/>
                                          </p:stCondLst>
                                        </p:cTn>
                                        <p:tgtEl>
                                          <p:spTgt spid="52"/>
                                        </p:tgtEl>
                                      </p:cBhvr>
                                      <p:to x="100000" y="90000"/>
                                    </p:animScale>
                                    <p:animScale>
                                      <p:cBhvr>
                                        <p:cTn id="50" dur="83" decel="50000">
                                          <p:stCondLst>
                                            <p:cond delay="834"/>
                                          </p:stCondLst>
                                        </p:cTn>
                                        <p:tgtEl>
                                          <p:spTgt spid="52"/>
                                        </p:tgtEl>
                                      </p:cBhvr>
                                      <p:to x="100000" y="100000"/>
                                    </p:animScale>
                                    <p:animScale>
                                      <p:cBhvr>
                                        <p:cTn id="51" dur="13">
                                          <p:stCondLst>
                                            <p:cond delay="904"/>
                                          </p:stCondLst>
                                        </p:cTn>
                                        <p:tgtEl>
                                          <p:spTgt spid="52"/>
                                        </p:tgtEl>
                                      </p:cBhvr>
                                      <p:to x="100000" y="95000"/>
                                    </p:animScale>
                                    <p:animScale>
                                      <p:cBhvr>
                                        <p:cTn id="52" dur="83" decel="50000">
                                          <p:stCondLst>
                                            <p:cond delay="917"/>
                                          </p:stCondLst>
                                        </p:cTn>
                                        <p:tgtEl>
                                          <p:spTgt spid="52"/>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53"/>
                                        </p:tgtEl>
                                        <p:attrNameLst>
                                          <p:attrName>style.visibility</p:attrName>
                                        </p:attrNameLst>
                                      </p:cBhvr>
                                      <p:to>
                                        <p:strVal val="visible"/>
                                      </p:to>
                                    </p:set>
                                    <p:animEffect transition="in" filter="wipe(down)">
                                      <p:cBhvr>
                                        <p:cTn id="55" dur="290">
                                          <p:stCondLst>
                                            <p:cond delay="0"/>
                                          </p:stCondLst>
                                        </p:cTn>
                                        <p:tgtEl>
                                          <p:spTgt spid="53"/>
                                        </p:tgtEl>
                                      </p:cBhvr>
                                    </p:animEffect>
                                    <p:anim calcmode="lin" valueType="num">
                                      <p:cBhvr>
                                        <p:cTn id="56" dur="911"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57" dur="332"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58" dur="332" tmFilter="0, 0; 0.125,0.2665; 0.25,0.4; 0.375,0.465; 0.5,0.5;  0.625,0.535; 0.75,0.6; 0.875,0.7335; 1,1">
                                          <p:stCondLst>
                                            <p:cond delay="332"/>
                                          </p:stCondLst>
                                        </p:cTn>
                                        <p:tgtEl>
                                          <p:spTgt spid="53"/>
                                        </p:tgtEl>
                                        <p:attrNameLst>
                                          <p:attrName>ppt_y</p:attrName>
                                        </p:attrNameLst>
                                      </p:cBhvr>
                                      <p:tavLst>
                                        <p:tav tm="0" fmla="#ppt_y-sin(pi*$)/9">
                                          <p:val>
                                            <p:fltVal val="0"/>
                                          </p:val>
                                        </p:tav>
                                        <p:tav tm="100000">
                                          <p:val>
                                            <p:fltVal val="1"/>
                                          </p:val>
                                        </p:tav>
                                      </p:tavLst>
                                    </p:anim>
                                    <p:anim calcmode="lin" valueType="num">
                                      <p:cBhvr>
                                        <p:cTn id="59" dur="166" tmFilter="0, 0; 0.125,0.2665; 0.25,0.4; 0.375,0.465; 0.5,0.5;  0.625,0.535; 0.75,0.6; 0.875,0.7335; 1,1">
                                          <p:stCondLst>
                                            <p:cond delay="662"/>
                                          </p:stCondLst>
                                        </p:cTn>
                                        <p:tgtEl>
                                          <p:spTgt spid="53"/>
                                        </p:tgtEl>
                                        <p:attrNameLst>
                                          <p:attrName>ppt_y</p:attrName>
                                        </p:attrNameLst>
                                      </p:cBhvr>
                                      <p:tavLst>
                                        <p:tav tm="0" fmla="#ppt_y-sin(pi*$)/27">
                                          <p:val>
                                            <p:fltVal val="0"/>
                                          </p:val>
                                        </p:tav>
                                        <p:tav tm="100000">
                                          <p:val>
                                            <p:fltVal val="1"/>
                                          </p:val>
                                        </p:tav>
                                      </p:tavLst>
                                    </p:anim>
                                    <p:anim calcmode="lin" valueType="num">
                                      <p:cBhvr>
                                        <p:cTn id="60" dur="82" tmFilter="0, 0; 0.125,0.2665; 0.25,0.4; 0.375,0.465; 0.5,0.5;  0.625,0.535; 0.75,0.6; 0.875,0.7335; 1,1">
                                          <p:stCondLst>
                                            <p:cond delay="828"/>
                                          </p:stCondLst>
                                        </p:cTn>
                                        <p:tgtEl>
                                          <p:spTgt spid="53"/>
                                        </p:tgtEl>
                                        <p:attrNameLst>
                                          <p:attrName>ppt_y</p:attrName>
                                        </p:attrNameLst>
                                      </p:cBhvr>
                                      <p:tavLst>
                                        <p:tav tm="0" fmla="#ppt_y-sin(pi*$)/81">
                                          <p:val>
                                            <p:fltVal val="0"/>
                                          </p:val>
                                        </p:tav>
                                        <p:tav tm="100000">
                                          <p:val>
                                            <p:fltVal val="1"/>
                                          </p:val>
                                        </p:tav>
                                      </p:tavLst>
                                    </p:anim>
                                    <p:animScale>
                                      <p:cBhvr>
                                        <p:cTn id="61" dur="13">
                                          <p:stCondLst>
                                            <p:cond delay="325"/>
                                          </p:stCondLst>
                                        </p:cTn>
                                        <p:tgtEl>
                                          <p:spTgt spid="53"/>
                                        </p:tgtEl>
                                      </p:cBhvr>
                                      <p:to x="100000" y="60000"/>
                                    </p:animScale>
                                    <p:animScale>
                                      <p:cBhvr>
                                        <p:cTn id="62" dur="83" decel="50000">
                                          <p:stCondLst>
                                            <p:cond delay="338"/>
                                          </p:stCondLst>
                                        </p:cTn>
                                        <p:tgtEl>
                                          <p:spTgt spid="53"/>
                                        </p:tgtEl>
                                      </p:cBhvr>
                                      <p:to x="100000" y="100000"/>
                                    </p:animScale>
                                    <p:animScale>
                                      <p:cBhvr>
                                        <p:cTn id="63" dur="13">
                                          <p:stCondLst>
                                            <p:cond delay="656"/>
                                          </p:stCondLst>
                                        </p:cTn>
                                        <p:tgtEl>
                                          <p:spTgt spid="53"/>
                                        </p:tgtEl>
                                      </p:cBhvr>
                                      <p:to x="100000" y="80000"/>
                                    </p:animScale>
                                    <p:animScale>
                                      <p:cBhvr>
                                        <p:cTn id="64" dur="83" decel="50000">
                                          <p:stCondLst>
                                            <p:cond delay="669"/>
                                          </p:stCondLst>
                                        </p:cTn>
                                        <p:tgtEl>
                                          <p:spTgt spid="53"/>
                                        </p:tgtEl>
                                      </p:cBhvr>
                                      <p:to x="100000" y="100000"/>
                                    </p:animScale>
                                    <p:animScale>
                                      <p:cBhvr>
                                        <p:cTn id="65" dur="13">
                                          <p:stCondLst>
                                            <p:cond delay="821"/>
                                          </p:stCondLst>
                                        </p:cTn>
                                        <p:tgtEl>
                                          <p:spTgt spid="53"/>
                                        </p:tgtEl>
                                      </p:cBhvr>
                                      <p:to x="100000" y="90000"/>
                                    </p:animScale>
                                    <p:animScale>
                                      <p:cBhvr>
                                        <p:cTn id="66" dur="83" decel="50000">
                                          <p:stCondLst>
                                            <p:cond delay="834"/>
                                          </p:stCondLst>
                                        </p:cTn>
                                        <p:tgtEl>
                                          <p:spTgt spid="53"/>
                                        </p:tgtEl>
                                      </p:cBhvr>
                                      <p:to x="100000" y="100000"/>
                                    </p:animScale>
                                    <p:animScale>
                                      <p:cBhvr>
                                        <p:cTn id="67" dur="13">
                                          <p:stCondLst>
                                            <p:cond delay="904"/>
                                          </p:stCondLst>
                                        </p:cTn>
                                        <p:tgtEl>
                                          <p:spTgt spid="53"/>
                                        </p:tgtEl>
                                      </p:cBhvr>
                                      <p:to x="100000" y="95000"/>
                                    </p:animScale>
                                    <p:animScale>
                                      <p:cBhvr>
                                        <p:cTn id="68" dur="83" decel="50000">
                                          <p:stCondLst>
                                            <p:cond delay="917"/>
                                          </p:stCondLst>
                                        </p:cTn>
                                        <p:tgtEl>
                                          <p:spTgt spid="53"/>
                                        </p:tgtEl>
                                      </p:cBhvr>
                                      <p:to x="100000" y="100000"/>
                                    </p:animScale>
                                  </p:childTnLst>
                                </p:cTn>
                              </p:par>
                            </p:childTnLst>
                          </p:cTn>
                        </p:par>
                        <p:par>
                          <p:cTn id="69" fill="hold">
                            <p:stCondLst>
                              <p:cond delay="1000"/>
                            </p:stCondLst>
                            <p:childTnLst>
                              <p:par>
                                <p:cTn id="70" presetID="22" presetClass="entr" presetSubtype="8" fill="hold" nodeType="afterEffect">
                                  <p:stCondLst>
                                    <p:cond delay="0"/>
                                  </p:stCondLst>
                                  <p:childTnLst>
                                    <p:set>
                                      <p:cBhvr>
                                        <p:cTn id="71" dur="1" fill="hold">
                                          <p:stCondLst>
                                            <p:cond delay="0"/>
                                          </p:stCondLst>
                                        </p:cTn>
                                        <p:tgtEl>
                                          <p:spTgt spid="42"/>
                                        </p:tgtEl>
                                        <p:attrNameLst>
                                          <p:attrName>style.visibility</p:attrName>
                                        </p:attrNameLst>
                                      </p:cBhvr>
                                      <p:to>
                                        <p:strVal val="visible"/>
                                      </p:to>
                                    </p:set>
                                    <p:animEffect transition="in" filter="wipe(left)">
                                      <p:cBhvr>
                                        <p:cTn id="72" dur="1000"/>
                                        <p:tgtEl>
                                          <p:spTgt spid="42"/>
                                        </p:tgtEl>
                                      </p:cBhvr>
                                    </p:animEffect>
                                  </p:childTnLst>
                                </p:cTn>
                              </p:par>
                              <p:par>
                                <p:cTn id="73" presetID="12" presetClass="entr" presetSubtype="4" fill="hold" grpId="0" nodeType="withEffect">
                                  <p:stCondLst>
                                    <p:cond delay="0"/>
                                  </p:stCondLst>
                                  <p:iterate type="lt">
                                    <p:tmPct val="5983"/>
                                  </p:iterate>
                                  <p:childTnLst>
                                    <p:set>
                                      <p:cBhvr>
                                        <p:cTn id="74" dur="1" fill="hold">
                                          <p:stCondLst>
                                            <p:cond delay="0"/>
                                          </p:stCondLst>
                                        </p:cTn>
                                        <p:tgtEl>
                                          <p:spTgt spid="48"/>
                                        </p:tgtEl>
                                        <p:attrNameLst>
                                          <p:attrName>style.visibility</p:attrName>
                                        </p:attrNameLst>
                                      </p:cBhvr>
                                      <p:to>
                                        <p:strVal val="visible"/>
                                      </p:to>
                                    </p:set>
                                    <p:anim calcmode="lin" valueType="num">
                                      <p:cBhvr additive="base">
                                        <p:cTn id="75" dur="300"/>
                                        <p:tgtEl>
                                          <p:spTgt spid="48"/>
                                        </p:tgtEl>
                                        <p:attrNameLst>
                                          <p:attrName>ppt_y</p:attrName>
                                        </p:attrNameLst>
                                      </p:cBhvr>
                                      <p:tavLst>
                                        <p:tav tm="0">
                                          <p:val>
                                            <p:strVal val="#ppt_y+#ppt_h*1.125000"/>
                                          </p:val>
                                        </p:tav>
                                        <p:tav tm="100000">
                                          <p:val>
                                            <p:strVal val="#ppt_y"/>
                                          </p:val>
                                        </p:tav>
                                      </p:tavLst>
                                    </p:anim>
                                    <p:animEffect transition="in" filter="wipe(up)">
                                      <p:cBhvr>
                                        <p:cTn id="76" dur="300"/>
                                        <p:tgtEl>
                                          <p:spTgt spid="48"/>
                                        </p:tgtEl>
                                      </p:cBhvr>
                                    </p:animEffect>
                                  </p:childTnLst>
                                </p:cTn>
                              </p:par>
                              <p:par>
                                <p:cTn id="77" presetID="22" presetClass="entr" presetSubtype="8" fill="hold" nodeType="withEffect">
                                  <p:stCondLst>
                                    <p:cond delay="1000"/>
                                  </p:stCondLst>
                                  <p:childTnLst>
                                    <p:set>
                                      <p:cBhvr>
                                        <p:cTn id="78" dur="1" fill="hold">
                                          <p:stCondLst>
                                            <p:cond delay="0"/>
                                          </p:stCondLst>
                                        </p:cTn>
                                        <p:tgtEl>
                                          <p:spTgt spid="45"/>
                                        </p:tgtEl>
                                        <p:attrNameLst>
                                          <p:attrName>style.visibility</p:attrName>
                                        </p:attrNameLst>
                                      </p:cBhvr>
                                      <p:to>
                                        <p:strVal val="visible"/>
                                      </p:to>
                                    </p:set>
                                    <p:animEffect transition="in" filter="wipe(left)">
                                      <p:cBhvr>
                                        <p:cTn id="79" dur="1000"/>
                                        <p:tgtEl>
                                          <p:spTgt spid="45"/>
                                        </p:tgtEl>
                                      </p:cBhvr>
                                    </p:animEffect>
                                  </p:childTnLst>
                                </p:cTn>
                              </p:par>
                              <p:par>
                                <p:cTn id="80" presetID="12" presetClass="entr" presetSubtype="4" fill="hold" grpId="0" nodeType="withEffect">
                                  <p:stCondLst>
                                    <p:cond delay="1000"/>
                                  </p:stCondLst>
                                  <p:iterate type="lt">
                                    <p:tmPct val="5983"/>
                                  </p:iterate>
                                  <p:childTnLst>
                                    <p:set>
                                      <p:cBhvr>
                                        <p:cTn id="81" dur="1" fill="hold">
                                          <p:stCondLst>
                                            <p:cond delay="0"/>
                                          </p:stCondLst>
                                        </p:cTn>
                                        <p:tgtEl>
                                          <p:spTgt spid="49"/>
                                        </p:tgtEl>
                                        <p:attrNameLst>
                                          <p:attrName>style.visibility</p:attrName>
                                        </p:attrNameLst>
                                      </p:cBhvr>
                                      <p:to>
                                        <p:strVal val="visible"/>
                                      </p:to>
                                    </p:set>
                                    <p:anim calcmode="lin" valueType="num">
                                      <p:cBhvr additive="base">
                                        <p:cTn id="82" dur="300"/>
                                        <p:tgtEl>
                                          <p:spTgt spid="49"/>
                                        </p:tgtEl>
                                        <p:attrNameLst>
                                          <p:attrName>ppt_y</p:attrName>
                                        </p:attrNameLst>
                                      </p:cBhvr>
                                      <p:tavLst>
                                        <p:tav tm="0">
                                          <p:val>
                                            <p:strVal val="#ppt_y+#ppt_h*1.125000"/>
                                          </p:val>
                                        </p:tav>
                                        <p:tav tm="100000">
                                          <p:val>
                                            <p:strVal val="#ppt_y"/>
                                          </p:val>
                                        </p:tav>
                                      </p:tavLst>
                                    </p:anim>
                                    <p:animEffect transition="in" filter="wipe(up)">
                                      <p:cBhvr>
                                        <p:cTn id="83" dur="3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0" grpId="0" animBg="1"/>
      <p:bldP spid="51" grpId="0"/>
      <p:bldP spid="52" grpId="0" animBg="1"/>
      <p:bldP spid="5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17"/>
          <p:cNvSpPr txBox="1"/>
          <p:nvPr/>
        </p:nvSpPr>
        <p:spPr>
          <a:xfrm>
            <a:off x="7441100" y="274165"/>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相关工作</a:t>
            </a:r>
          </a:p>
        </p:txBody>
      </p:sp>
      <p:grpSp>
        <p:nvGrpSpPr>
          <p:cNvPr id="25" name="组合 24"/>
          <p:cNvGrpSpPr/>
          <p:nvPr/>
        </p:nvGrpSpPr>
        <p:grpSpPr>
          <a:xfrm>
            <a:off x="609744" y="488626"/>
            <a:ext cx="6779267" cy="73843"/>
            <a:chOff x="686495" y="488626"/>
            <a:chExt cx="6779267" cy="73843"/>
          </a:xfrm>
        </p:grpSpPr>
        <p:cxnSp>
          <p:nvCxnSpPr>
            <p:cNvPr id="26" name="直接连接符 25"/>
            <p:cNvCxnSpPr>
              <a:cxnSpLocks/>
              <a:stCxn id="27" idx="6"/>
            </p:cNvCxnSpPr>
            <p:nvPr/>
          </p:nvCxnSpPr>
          <p:spPr bwMode="auto">
            <a:xfrm flipH="1">
              <a:off x="686495" y="525548"/>
              <a:ext cx="6779267" cy="3692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7" name="椭圆 26"/>
            <p:cNvSpPr/>
            <p:nvPr/>
          </p:nvSpPr>
          <p:spPr bwMode="auto">
            <a:xfrm>
              <a:off x="739191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8" name="组合 27"/>
          <p:cNvGrpSpPr/>
          <p:nvPr/>
        </p:nvGrpSpPr>
        <p:grpSpPr>
          <a:xfrm flipH="1">
            <a:off x="9067722" y="488626"/>
            <a:ext cx="2514534" cy="73843"/>
            <a:chOff x="716869" y="488626"/>
            <a:chExt cx="2514534" cy="73843"/>
          </a:xfrm>
        </p:grpSpPr>
        <p:cxnSp>
          <p:nvCxnSpPr>
            <p:cNvPr id="29" name="直接连接符 28"/>
            <p:cNvCxnSpPr>
              <a:cxnSpLocks/>
            </p:cNvCxnSpPr>
            <p:nvPr/>
          </p:nvCxnSpPr>
          <p:spPr bwMode="auto">
            <a:xfrm flipH="1">
              <a:off x="716869" y="525548"/>
              <a:ext cx="251453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0" name="椭圆 29"/>
            <p:cNvSpPr/>
            <p:nvPr/>
          </p:nvSpPr>
          <p:spPr bwMode="auto">
            <a:xfrm>
              <a:off x="3155205"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31" name="矩形 37">
            <a:extLst>
              <a:ext uri="{FF2B5EF4-FFF2-40B4-BE49-F238E27FC236}">
                <a16:creationId xmlns:a16="http://schemas.microsoft.com/office/drawing/2014/main" id="{C210A70C-9EDC-A540-9044-623AA2A2F9CF}"/>
              </a:ext>
            </a:extLst>
          </p:cNvPr>
          <p:cNvSpPr>
            <a:spLocks noChangeArrowheads="1"/>
          </p:cNvSpPr>
          <p:nvPr/>
        </p:nvSpPr>
        <p:spPr bwMode="auto">
          <a:xfrm>
            <a:off x="2362298" y="1179033"/>
            <a:ext cx="1901134" cy="806375"/>
          </a:xfrm>
          <a:prstGeom prst="rect">
            <a:avLst/>
          </a:prstGeom>
          <a:solidFill>
            <a:srgbClr val="1A223D"/>
          </a:solidFill>
          <a:ln>
            <a:noFill/>
          </a:ln>
        </p:spPr>
        <p:txBody>
          <a:bodyPr wrap="square">
            <a:spAutoFit/>
          </a:bodyPr>
          <a:lstStyle/>
          <a:p>
            <a:pPr>
              <a:lnSpc>
                <a:spcPct val="120000"/>
              </a:lnSpc>
              <a:spcBef>
                <a:spcPts val="600"/>
              </a:spcBef>
            </a:pPr>
            <a:r>
              <a:rPr lang="en-US" sz="2000" dirty="0" err="1">
                <a:solidFill>
                  <a:schemeClr val="bg1"/>
                </a:solidFill>
                <a:latin typeface="+mn-lt"/>
                <a:ea typeface="+mn-ea"/>
                <a:cs typeface="+mn-ea"/>
                <a:sym typeface="+mn-lt"/>
              </a:rPr>
              <a:t>卷积神经网络</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VGG</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16</a:t>
            </a:r>
            <a:endParaRPr lang="en-US" sz="2000" dirty="0">
              <a:solidFill>
                <a:schemeClr val="bg1"/>
              </a:solidFill>
              <a:latin typeface="+mn-lt"/>
              <a:ea typeface="+mn-ea"/>
              <a:cs typeface="+mn-ea"/>
              <a:sym typeface="+mn-lt"/>
            </a:endParaRPr>
          </a:p>
        </p:txBody>
      </p:sp>
      <p:sp>
        <p:nvSpPr>
          <p:cNvPr id="32" name="燕尾形 33">
            <a:extLst>
              <a:ext uri="{FF2B5EF4-FFF2-40B4-BE49-F238E27FC236}">
                <a16:creationId xmlns:a16="http://schemas.microsoft.com/office/drawing/2014/main" id="{8DE70BCB-54AA-544A-BCD9-C812F3FFD141}"/>
              </a:ext>
            </a:extLst>
          </p:cNvPr>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33" name="燕尾形 34">
            <a:extLst>
              <a:ext uri="{FF2B5EF4-FFF2-40B4-BE49-F238E27FC236}">
                <a16:creationId xmlns:a16="http://schemas.microsoft.com/office/drawing/2014/main" id="{CE8618A5-5260-B64C-A767-7F1BDFB8DFDA}"/>
              </a:ext>
            </a:extLst>
          </p:cNvPr>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4" name="燕尾形 35">
            <a:extLst>
              <a:ext uri="{FF2B5EF4-FFF2-40B4-BE49-F238E27FC236}">
                <a16:creationId xmlns:a16="http://schemas.microsoft.com/office/drawing/2014/main" id="{72DF79EF-E7E1-D748-9D2B-BCBA5B5F7CC5}"/>
              </a:ext>
            </a:extLst>
          </p:cNvPr>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5" name="燕尾形 36">
            <a:extLst>
              <a:ext uri="{FF2B5EF4-FFF2-40B4-BE49-F238E27FC236}">
                <a16:creationId xmlns:a16="http://schemas.microsoft.com/office/drawing/2014/main" id="{2EE41DE0-9265-C346-8A14-BB85C78A6C17}"/>
              </a:ext>
            </a:extLst>
          </p:cNvPr>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6" name="矩形 35">
            <a:extLst>
              <a:ext uri="{FF2B5EF4-FFF2-40B4-BE49-F238E27FC236}">
                <a16:creationId xmlns:a16="http://schemas.microsoft.com/office/drawing/2014/main" id="{91883B71-A701-C740-B80F-A5DABBFA0AF9}"/>
              </a:ext>
            </a:extLst>
          </p:cNvPr>
          <p:cNvSpPr/>
          <p:nvPr/>
        </p:nvSpPr>
        <p:spPr>
          <a:xfrm>
            <a:off x="6339604" y="3056765"/>
            <a:ext cx="5375078" cy="215418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37" name="矩形 36">
            <a:extLst>
              <a:ext uri="{FF2B5EF4-FFF2-40B4-BE49-F238E27FC236}">
                <a16:creationId xmlns:a16="http://schemas.microsoft.com/office/drawing/2014/main" id="{FBE16B79-C0B9-544B-B010-FECA1E8254AD}"/>
              </a:ext>
            </a:extLst>
          </p:cNvPr>
          <p:cNvSpPr/>
          <p:nvPr/>
        </p:nvSpPr>
        <p:spPr>
          <a:xfrm>
            <a:off x="6376688" y="3225555"/>
            <a:ext cx="5388543" cy="2185214"/>
          </a:xfrm>
          <a:prstGeom prst="rect">
            <a:avLst/>
          </a:prstGeom>
        </p:spPr>
        <p:txBody>
          <a:bodyPr wrap="square">
            <a:spAutoFit/>
          </a:bodyPr>
          <a:lstStyle/>
          <a:p>
            <a:r>
              <a:rPr lang="zh-CN" altLang="zh-CN" dirty="0">
                <a:latin typeface="SimHei" panose="02010609060101010101" pitchFamily="49" charset="-122"/>
                <a:ea typeface="SimHei" panose="02010609060101010101" pitchFamily="49" charset="-122"/>
              </a:rPr>
              <a:t>图中所示的著名</a:t>
            </a:r>
            <a:r>
              <a:rPr lang="en-US" altLang="zh-CN" dirty="0">
                <a:latin typeface="SimHei" panose="02010609060101010101" pitchFamily="49" charset="-122"/>
                <a:ea typeface="SimHei" panose="02010609060101010101" pitchFamily="49" charset="-122"/>
              </a:rPr>
              <a:t>VGG16</a:t>
            </a:r>
            <a:r>
              <a:rPr lang="zh-CN" altLang="zh-CN" dirty="0">
                <a:latin typeface="SimHei" panose="02010609060101010101" pitchFamily="49" charset="-122"/>
                <a:ea typeface="SimHei" panose="02010609060101010101" pitchFamily="49" charset="-122"/>
              </a:rPr>
              <a:t>模型</a:t>
            </a:r>
            <a:r>
              <a:rPr lang="zh-CN" altLang="en-US" dirty="0">
                <a:latin typeface="SimHei" panose="02010609060101010101" pitchFamily="49" charset="-122"/>
                <a:ea typeface="SimHei" panose="02010609060101010101" pitchFamily="49" charset="-122"/>
              </a:rPr>
              <a:t>。</a:t>
            </a:r>
            <a:r>
              <a:rPr lang="zh-CN" altLang="zh-CN" dirty="0">
                <a:latin typeface="SimHei" panose="02010609060101010101" pitchFamily="49" charset="-122"/>
                <a:ea typeface="SimHei" panose="02010609060101010101" pitchFamily="49" charset="-122"/>
              </a:rPr>
              <a:t>因为</a:t>
            </a:r>
            <a:r>
              <a:rPr lang="en-US" altLang="zh-CN" dirty="0">
                <a:latin typeface="SimHei" panose="02010609060101010101" pitchFamily="49" charset="-122"/>
                <a:ea typeface="SimHei" panose="02010609060101010101" pitchFamily="49" charset="-122"/>
              </a:rPr>
              <a:t>VGG</a:t>
            </a:r>
            <a:r>
              <a:rPr lang="zh-CN" altLang="zh-CN" dirty="0">
                <a:latin typeface="SimHei" panose="02010609060101010101" pitchFamily="49" charset="-122"/>
                <a:ea typeface="SimHei" panose="02010609060101010101" pitchFamily="49" charset="-122"/>
              </a:rPr>
              <a:t>模型在处理面部图像数据时已经显示出很好的学习能力。该网络由</a:t>
            </a:r>
            <a:r>
              <a:rPr lang="en-US" altLang="zh-CN" dirty="0">
                <a:latin typeface="SimHei" panose="02010609060101010101" pitchFamily="49" charset="-122"/>
                <a:ea typeface="SimHei" panose="02010609060101010101" pitchFamily="49" charset="-122"/>
              </a:rPr>
              <a:t>16</a:t>
            </a:r>
            <a:r>
              <a:rPr lang="zh-CN" altLang="zh-CN" dirty="0">
                <a:latin typeface="SimHei" panose="02010609060101010101" pitchFamily="49" charset="-122"/>
                <a:ea typeface="SimHei" panose="02010609060101010101" pitchFamily="49" charset="-122"/>
              </a:rPr>
              <a:t>个权值层组成，在各层上使用非常小的</a:t>
            </a:r>
            <a:r>
              <a:rPr lang="en-US" altLang="zh-CN" dirty="0">
                <a:latin typeface="SimHei" panose="02010609060101010101" pitchFamily="49" charset="-122"/>
                <a:ea typeface="SimHei" panose="02010609060101010101" pitchFamily="49" charset="-122"/>
              </a:rPr>
              <a:t>3×3</a:t>
            </a:r>
            <a:r>
              <a:rPr lang="zh-CN" altLang="zh-CN" dirty="0">
                <a:latin typeface="SimHei" panose="02010609060101010101" pitchFamily="49" charset="-122"/>
                <a:ea typeface="SimHei" panose="02010609060101010101" pitchFamily="49" charset="-122"/>
              </a:rPr>
              <a:t>卷积</a:t>
            </a:r>
            <a:r>
              <a:rPr lang="zh-CN" altLang="en-US" dirty="0">
                <a:latin typeface="SimHei" panose="02010609060101010101" pitchFamily="49" charset="-122"/>
                <a:ea typeface="SimHei" panose="02010609060101010101" pitchFamily="49" charset="-122"/>
              </a:rPr>
              <a:t>核</a:t>
            </a:r>
            <a:r>
              <a:rPr lang="zh-CN" altLang="zh-CN" dirty="0">
                <a:latin typeface="SimHei" panose="02010609060101010101" pitchFamily="49" charset="-122"/>
                <a:ea typeface="SimHei" panose="02010609060101010101" pitchFamily="49" charset="-122"/>
              </a:rPr>
              <a:t>，以及</a:t>
            </a:r>
            <a:r>
              <a:rPr lang="en-US" altLang="zh-CN" dirty="0">
                <a:latin typeface="SimHei" panose="02010609060101010101" pitchFamily="49" charset="-122"/>
                <a:ea typeface="SimHei" panose="02010609060101010101" pitchFamily="49" charset="-122"/>
              </a:rPr>
              <a:t>2×2</a:t>
            </a:r>
            <a:r>
              <a:rPr lang="zh-CN" altLang="en-US" dirty="0">
                <a:latin typeface="SimHei" panose="02010609060101010101" pitchFamily="49" charset="-122"/>
                <a:ea typeface="SimHei" panose="02010609060101010101" pitchFamily="49" charset="-122"/>
              </a:rPr>
              <a:t> </a:t>
            </a:r>
            <a:r>
              <a:rPr lang="en-US" altLang="zh-CN" dirty="0">
                <a:latin typeface="SimHei" panose="02010609060101010101" pitchFamily="49" charset="-122"/>
                <a:ea typeface="SimHei" panose="02010609060101010101" pitchFamily="49" charset="-122"/>
              </a:rPr>
              <a:t>pool</a:t>
            </a:r>
            <a:r>
              <a:rPr lang="zh-CN" altLang="en-US" dirty="0">
                <a:latin typeface="SimHei" panose="02010609060101010101" pitchFamily="49" charset="-122"/>
                <a:ea typeface="SimHei" panose="02010609060101010101" pitchFamily="49" charset="-122"/>
              </a:rPr>
              <a:t> 池化</a:t>
            </a:r>
            <a:r>
              <a:rPr lang="zh-CN" altLang="zh-CN" dirty="0">
                <a:latin typeface="SimHei" panose="02010609060101010101" pitchFamily="49" charset="-122"/>
                <a:ea typeface="SimHei" panose="02010609060101010101" pitchFamily="49" charset="-122"/>
              </a:rPr>
              <a:t>，如图所示。最后的卷积层被展平</a:t>
            </a:r>
            <a:r>
              <a:rPr lang="zh-CN" altLang="en-US" dirty="0">
                <a:latin typeface="SimHei" panose="02010609060101010101" pitchFamily="49" charset="-122"/>
                <a:ea typeface="SimHei" panose="02010609060101010101" pitchFamily="49" charset="-122"/>
              </a:rPr>
              <a:t>，</a:t>
            </a:r>
            <a:r>
              <a:rPr lang="zh-CN" altLang="zh-CN" dirty="0">
                <a:latin typeface="SimHei" panose="02010609060101010101" pitchFamily="49" charset="-122"/>
                <a:ea typeface="SimHei" panose="02010609060101010101" pitchFamily="49" charset="-122"/>
              </a:rPr>
              <a:t>送到一个</a:t>
            </a:r>
            <a:r>
              <a:rPr lang="zh-CN" altLang="en-US" dirty="0">
                <a:latin typeface="SimHei" panose="02010609060101010101" pitchFamily="49" charset="-122"/>
                <a:ea typeface="SimHei" panose="02010609060101010101" pitchFamily="49" charset="-122"/>
              </a:rPr>
              <a:t>全连接层</a:t>
            </a:r>
            <a:r>
              <a:rPr lang="zh-CN" altLang="zh-CN" dirty="0">
                <a:latin typeface="SimHei" panose="02010609060101010101" pitchFamily="49" charset="-122"/>
                <a:ea typeface="SimHei" panose="02010609060101010101" pitchFamily="49" charset="-122"/>
              </a:rPr>
              <a:t>。最后一个全连接层被送入</a:t>
            </a:r>
            <a:r>
              <a:rPr lang="en-US" altLang="zh-CN" dirty="0" err="1">
                <a:latin typeface="SimHei" panose="02010609060101010101" pitchFamily="49" charset="-122"/>
                <a:ea typeface="SimHei" panose="02010609060101010101" pitchFamily="49" charset="-122"/>
              </a:rPr>
              <a:t>softmax</a:t>
            </a:r>
            <a:r>
              <a:rPr lang="zh-CN" altLang="zh-CN" dirty="0">
                <a:latin typeface="SimHei" panose="02010609060101010101" pitchFamily="49" charset="-122"/>
                <a:ea typeface="SimHei" panose="02010609060101010101" pitchFamily="49" charset="-122"/>
              </a:rPr>
              <a:t>分类。</a:t>
            </a:r>
          </a:p>
          <a:p>
            <a:endParaRPr lang="zh-CN" altLang="zh-CN" sz="2800" dirty="0">
              <a:latin typeface="KaiTi" panose="02010609060101010101" pitchFamily="49" charset="-122"/>
              <a:ea typeface="KaiTi" panose="02010609060101010101" pitchFamily="49" charset="-122"/>
              <a:cs typeface="宋体" panose="02010600030101010101" pitchFamily="2" charset="-122"/>
            </a:endParaRPr>
          </a:p>
        </p:txBody>
      </p:sp>
      <p:pic>
        <p:nvPicPr>
          <p:cNvPr id="3" name="图片 2" descr="图示&#10;&#10;描述已自动生成">
            <a:extLst>
              <a:ext uri="{FF2B5EF4-FFF2-40B4-BE49-F238E27FC236}">
                <a16:creationId xmlns:a16="http://schemas.microsoft.com/office/drawing/2014/main" id="{261D3CFF-F7A9-1E44-8FDE-C2A017C4C8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58" y="3187700"/>
            <a:ext cx="6184900" cy="3670300"/>
          </a:xfrm>
          <a:prstGeom prst="rect">
            <a:avLst/>
          </a:prstGeom>
        </p:spPr>
      </p:pic>
      <p:sp>
        <p:nvSpPr>
          <p:cNvPr id="17" name="矩形 16">
            <a:extLst>
              <a:ext uri="{FF2B5EF4-FFF2-40B4-BE49-F238E27FC236}">
                <a16:creationId xmlns:a16="http://schemas.microsoft.com/office/drawing/2014/main" id="{9914AAC2-1669-624B-B3A0-F12444CD6088}"/>
              </a:ext>
            </a:extLst>
          </p:cNvPr>
          <p:cNvSpPr/>
          <p:nvPr/>
        </p:nvSpPr>
        <p:spPr>
          <a:xfrm>
            <a:off x="6289055" y="1229937"/>
            <a:ext cx="5388543" cy="1477328"/>
          </a:xfrm>
          <a:prstGeom prst="rect">
            <a:avLst/>
          </a:prstGeom>
        </p:spPr>
        <p:txBody>
          <a:bodyPr wrap="square">
            <a:spAutoFit/>
          </a:bodyPr>
          <a:lstStyle/>
          <a:p>
            <a:r>
              <a:rPr lang="zh-CN" altLang="en-US" dirty="0">
                <a:latin typeface="SimHei" panose="02010609060101010101" pitchFamily="49" charset="-122"/>
                <a:ea typeface="SimHei" panose="02010609060101010101" pitchFamily="49" charset="-122"/>
              </a:rPr>
              <a:t>用两种方式了解卷积神经网络是否有助于人类学习面部识别。第一种是通过网络识别，在测试中给定任何输入图像，它会返回一个值，指出图像身份。第二种根据第一种得来的面部特征，进行模拟人对这两位明星的人脸识别测试调查。</a:t>
            </a:r>
            <a:endParaRPr lang="zh-CN" altLang="zh-CN" dirty="0">
              <a:latin typeface="SimHei" panose="02010609060101010101" pitchFamily="49" charset="-122"/>
              <a:ea typeface="SimHei" panose="02010609060101010101" pitchFamily="49"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randombar(horizontal)">
                                      <p:cBhvr>
                                        <p:cTn id="13" dur="500"/>
                                        <p:tgtEl>
                                          <p:spTgt spid="3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randombar(horizontal)">
                                      <p:cBhvr>
                                        <p:cTn id="16" dur="500"/>
                                        <p:tgtEl>
                                          <p:spTgt spid="3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randombar(horizontal)">
                                      <p:cBhvr>
                                        <p:cTn id="19" dur="500"/>
                                        <p:tgtEl>
                                          <p:spTgt spid="35"/>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17"/>
          <p:cNvSpPr txBox="1"/>
          <p:nvPr/>
        </p:nvSpPr>
        <p:spPr>
          <a:xfrm>
            <a:off x="7441100" y="274165"/>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相关工作</a:t>
            </a:r>
          </a:p>
        </p:txBody>
      </p:sp>
      <p:grpSp>
        <p:nvGrpSpPr>
          <p:cNvPr id="25" name="组合 24"/>
          <p:cNvGrpSpPr/>
          <p:nvPr/>
        </p:nvGrpSpPr>
        <p:grpSpPr>
          <a:xfrm>
            <a:off x="609744" y="488626"/>
            <a:ext cx="6779267" cy="73843"/>
            <a:chOff x="686495" y="488626"/>
            <a:chExt cx="6779267" cy="73843"/>
          </a:xfrm>
        </p:grpSpPr>
        <p:cxnSp>
          <p:nvCxnSpPr>
            <p:cNvPr id="26" name="直接连接符 25"/>
            <p:cNvCxnSpPr>
              <a:cxnSpLocks/>
              <a:stCxn id="27" idx="6"/>
            </p:cNvCxnSpPr>
            <p:nvPr/>
          </p:nvCxnSpPr>
          <p:spPr bwMode="auto">
            <a:xfrm flipH="1">
              <a:off x="686495" y="525548"/>
              <a:ext cx="6779267" cy="3692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7" name="椭圆 26"/>
            <p:cNvSpPr/>
            <p:nvPr/>
          </p:nvSpPr>
          <p:spPr bwMode="auto">
            <a:xfrm>
              <a:off x="739191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8" name="组合 27"/>
          <p:cNvGrpSpPr/>
          <p:nvPr/>
        </p:nvGrpSpPr>
        <p:grpSpPr>
          <a:xfrm flipH="1">
            <a:off x="9067722" y="488626"/>
            <a:ext cx="2514534" cy="73843"/>
            <a:chOff x="716869" y="488626"/>
            <a:chExt cx="2514534" cy="73843"/>
          </a:xfrm>
        </p:grpSpPr>
        <p:cxnSp>
          <p:nvCxnSpPr>
            <p:cNvPr id="29" name="直接连接符 28"/>
            <p:cNvCxnSpPr>
              <a:cxnSpLocks/>
            </p:cNvCxnSpPr>
            <p:nvPr/>
          </p:nvCxnSpPr>
          <p:spPr bwMode="auto">
            <a:xfrm flipH="1">
              <a:off x="716869" y="525548"/>
              <a:ext cx="251453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0" name="椭圆 29"/>
            <p:cNvSpPr/>
            <p:nvPr/>
          </p:nvSpPr>
          <p:spPr bwMode="auto">
            <a:xfrm>
              <a:off x="3155205"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31" name="矩形 37">
            <a:extLst>
              <a:ext uri="{FF2B5EF4-FFF2-40B4-BE49-F238E27FC236}">
                <a16:creationId xmlns:a16="http://schemas.microsoft.com/office/drawing/2014/main" id="{C210A70C-9EDC-A540-9044-623AA2A2F9CF}"/>
              </a:ext>
            </a:extLst>
          </p:cNvPr>
          <p:cNvSpPr>
            <a:spLocks noChangeArrowheads="1"/>
          </p:cNvSpPr>
          <p:nvPr/>
        </p:nvSpPr>
        <p:spPr bwMode="auto">
          <a:xfrm>
            <a:off x="2362298" y="1179033"/>
            <a:ext cx="1901134" cy="806375"/>
          </a:xfrm>
          <a:prstGeom prst="rect">
            <a:avLst/>
          </a:prstGeom>
          <a:solidFill>
            <a:srgbClr val="1A223D"/>
          </a:solidFill>
          <a:ln>
            <a:noFill/>
          </a:ln>
        </p:spPr>
        <p:txBody>
          <a:bodyPr wrap="square">
            <a:spAutoFit/>
          </a:bodyPr>
          <a:lstStyle/>
          <a:p>
            <a:pPr>
              <a:lnSpc>
                <a:spcPct val="120000"/>
              </a:lnSpc>
              <a:spcBef>
                <a:spcPts val="600"/>
              </a:spcBef>
            </a:pPr>
            <a:r>
              <a:rPr lang="en-US" sz="2000" dirty="0" err="1">
                <a:solidFill>
                  <a:schemeClr val="bg1"/>
                </a:solidFill>
                <a:latin typeface="+mn-lt"/>
                <a:ea typeface="+mn-ea"/>
                <a:cs typeface="+mn-ea"/>
                <a:sym typeface="+mn-lt"/>
              </a:rPr>
              <a:t>卷积神经网络</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VGG</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16</a:t>
            </a:r>
            <a:endParaRPr lang="en-US" sz="2000" dirty="0">
              <a:solidFill>
                <a:schemeClr val="bg1"/>
              </a:solidFill>
              <a:latin typeface="+mn-lt"/>
              <a:ea typeface="+mn-ea"/>
              <a:cs typeface="+mn-ea"/>
              <a:sym typeface="+mn-lt"/>
            </a:endParaRPr>
          </a:p>
        </p:txBody>
      </p:sp>
      <p:sp>
        <p:nvSpPr>
          <p:cNvPr id="32" name="燕尾形 33">
            <a:extLst>
              <a:ext uri="{FF2B5EF4-FFF2-40B4-BE49-F238E27FC236}">
                <a16:creationId xmlns:a16="http://schemas.microsoft.com/office/drawing/2014/main" id="{8DE70BCB-54AA-544A-BCD9-C812F3FFD141}"/>
              </a:ext>
            </a:extLst>
          </p:cNvPr>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33" name="燕尾形 34">
            <a:extLst>
              <a:ext uri="{FF2B5EF4-FFF2-40B4-BE49-F238E27FC236}">
                <a16:creationId xmlns:a16="http://schemas.microsoft.com/office/drawing/2014/main" id="{CE8618A5-5260-B64C-A767-7F1BDFB8DFDA}"/>
              </a:ext>
            </a:extLst>
          </p:cNvPr>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4" name="燕尾形 35">
            <a:extLst>
              <a:ext uri="{FF2B5EF4-FFF2-40B4-BE49-F238E27FC236}">
                <a16:creationId xmlns:a16="http://schemas.microsoft.com/office/drawing/2014/main" id="{72DF79EF-E7E1-D748-9D2B-BCBA5B5F7CC5}"/>
              </a:ext>
            </a:extLst>
          </p:cNvPr>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5" name="燕尾形 36">
            <a:extLst>
              <a:ext uri="{FF2B5EF4-FFF2-40B4-BE49-F238E27FC236}">
                <a16:creationId xmlns:a16="http://schemas.microsoft.com/office/drawing/2014/main" id="{2EE41DE0-9265-C346-8A14-BB85C78A6C17}"/>
              </a:ext>
            </a:extLst>
          </p:cNvPr>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6" name="矩形 35">
            <a:extLst>
              <a:ext uri="{FF2B5EF4-FFF2-40B4-BE49-F238E27FC236}">
                <a16:creationId xmlns:a16="http://schemas.microsoft.com/office/drawing/2014/main" id="{91883B71-A701-C740-B80F-A5DABBFA0AF9}"/>
              </a:ext>
            </a:extLst>
          </p:cNvPr>
          <p:cNvSpPr/>
          <p:nvPr/>
        </p:nvSpPr>
        <p:spPr>
          <a:xfrm>
            <a:off x="1544106" y="2693892"/>
            <a:ext cx="5388543" cy="267765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37" name="矩形 36">
            <a:extLst>
              <a:ext uri="{FF2B5EF4-FFF2-40B4-BE49-F238E27FC236}">
                <a16:creationId xmlns:a16="http://schemas.microsoft.com/office/drawing/2014/main" id="{FBE16B79-C0B9-544B-B010-FECA1E8254AD}"/>
              </a:ext>
            </a:extLst>
          </p:cNvPr>
          <p:cNvSpPr/>
          <p:nvPr/>
        </p:nvSpPr>
        <p:spPr>
          <a:xfrm>
            <a:off x="1544105" y="2693892"/>
            <a:ext cx="5388543" cy="2677656"/>
          </a:xfrm>
          <a:prstGeom prst="rect">
            <a:avLst/>
          </a:prstGeom>
        </p:spPr>
        <p:txBody>
          <a:bodyPr wrap="square">
            <a:spAutoFit/>
          </a:bodyPr>
          <a:lstStyle/>
          <a:p>
            <a:r>
              <a:rPr lang="zh-CN" altLang="en-US" sz="2800" dirty="0">
                <a:latin typeface="KaiTi" panose="02010609060101010101" pitchFamily="49" charset="-122"/>
                <a:ea typeface="KaiTi" panose="02010609060101010101" pitchFamily="49" charset="-122"/>
                <a:cs typeface="宋体" panose="02010600030101010101" pitchFamily="2" charset="-122"/>
              </a:rPr>
              <a:t>发现了一个有</a:t>
            </a:r>
            <a:r>
              <a:rPr lang="en-US" altLang="zh-CN" sz="2800" dirty="0">
                <a:latin typeface="KaiTi" panose="02010609060101010101" pitchFamily="49" charset="-122"/>
                <a:ea typeface="KaiTi" panose="02010609060101010101" pitchFamily="49" charset="-122"/>
                <a:cs typeface="宋体" panose="02010600030101010101" pitchFamily="2" charset="-122"/>
              </a:rPr>
              <a:t>21</a:t>
            </a:r>
            <a:r>
              <a:rPr lang="zh-CN" altLang="en-US" sz="2800" dirty="0">
                <a:latin typeface="KaiTi" panose="02010609060101010101" pitchFamily="49" charset="-122"/>
                <a:ea typeface="KaiTi" panose="02010609060101010101" pitchFamily="49" charset="-122"/>
                <a:cs typeface="宋体" panose="02010600030101010101" pitchFamily="2" charset="-122"/>
              </a:rPr>
              <a:t>层的结构，可以在手头的任务上表现最好。</a:t>
            </a:r>
            <a:r>
              <a:rPr lang="en" altLang="zh-CN" sz="2800" dirty="0">
                <a:latin typeface="KaiTi" panose="02010609060101010101" pitchFamily="49" charset="-122"/>
                <a:ea typeface="KaiTi" panose="02010609060101010101" pitchFamily="49" charset="-122"/>
                <a:cs typeface="宋体" panose="02010600030101010101" pitchFamily="2" charset="-122"/>
              </a:rPr>
              <a:t>VGG16</a:t>
            </a:r>
            <a:r>
              <a:rPr lang="zh-CN" altLang="en-US" sz="2800" dirty="0">
                <a:latin typeface="KaiTi" panose="02010609060101010101" pitchFamily="49" charset="-122"/>
                <a:ea typeface="KaiTi" panose="02010609060101010101" pitchFamily="49" charset="-122"/>
                <a:cs typeface="宋体" panose="02010600030101010101" pitchFamily="2" charset="-122"/>
              </a:rPr>
              <a:t>的输入图像大小是</a:t>
            </a:r>
            <a:r>
              <a:rPr lang="en-US" altLang="zh-CN" sz="2800" dirty="0">
                <a:latin typeface="KaiTi" panose="02010609060101010101" pitchFamily="49" charset="-122"/>
                <a:ea typeface="KaiTi" panose="02010609060101010101" pitchFamily="49" charset="-122"/>
                <a:cs typeface="宋体" panose="02010600030101010101" pitchFamily="2" charset="-122"/>
              </a:rPr>
              <a:t>226×226</a:t>
            </a:r>
            <a:r>
              <a:rPr lang="zh-CN" altLang="en-US" sz="2800" dirty="0">
                <a:latin typeface="KaiTi" panose="02010609060101010101" pitchFamily="49" charset="-122"/>
                <a:ea typeface="KaiTi" panose="02010609060101010101" pitchFamily="49" charset="-122"/>
                <a:cs typeface="宋体" panose="02010600030101010101" pitchFamily="2" charset="-122"/>
              </a:rPr>
              <a:t>，而本文使用</a:t>
            </a:r>
            <a:r>
              <a:rPr lang="en-US" altLang="zh-CN" sz="2800" dirty="0">
                <a:latin typeface="KaiTi" panose="02010609060101010101" pitchFamily="49" charset="-122"/>
                <a:ea typeface="KaiTi" panose="02010609060101010101" pitchFamily="49" charset="-122"/>
                <a:cs typeface="宋体" panose="02010600030101010101" pitchFamily="2" charset="-122"/>
              </a:rPr>
              <a:t>128×128</a:t>
            </a:r>
            <a:r>
              <a:rPr lang="zh-CN" altLang="en-US" sz="2800" dirty="0">
                <a:latin typeface="KaiTi" panose="02010609060101010101" pitchFamily="49" charset="-122"/>
                <a:ea typeface="KaiTi" panose="02010609060101010101" pitchFamily="49" charset="-122"/>
                <a:cs typeface="宋体" panose="02010600030101010101" pitchFamily="2" charset="-122"/>
              </a:rPr>
              <a:t>。修改后的网络变体如图所示，</a:t>
            </a:r>
            <a:r>
              <a:rPr lang="en-US" altLang="zh-CN" sz="2800" dirty="0">
                <a:latin typeface="KaiTi" panose="02010609060101010101" pitchFamily="49" charset="-122"/>
                <a:ea typeface="KaiTi" panose="02010609060101010101" pitchFamily="49" charset="-122"/>
                <a:cs typeface="宋体" panose="02010600030101010101" pitchFamily="2" charset="-122"/>
              </a:rPr>
              <a:t>16</a:t>
            </a:r>
            <a:r>
              <a:rPr lang="zh-CN" altLang="en-US" sz="2800" dirty="0">
                <a:latin typeface="KaiTi" panose="02010609060101010101" pitchFamily="49" charset="-122"/>
                <a:ea typeface="KaiTi" panose="02010609060101010101" pitchFamily="49" charset="-122"/>
                <a:cs typeface="宋体" panose="02010600030101010101" pitchFamily="2" charset="-122"/>
              </a:rPr>
              <a:t>个卷积层和</a:t>
            </a:r>
            <a:r>
              <a:rPr lang="en-US" altLang="zh-CN" sz="2800" dirty="0">
                <a:latin typeface="KaiTi" panose="02010609060101010101" pitchFamily="49" charset="-122"/>
                <a:ea typeface="KaiTi" panose="02010609060101010101" pitchFamily="49" charset="-122"/>
                <a:cs typeface="宋体" panose="02010600030101010101" pitchFamily="2" charset="-122"/>
              </a:rPr>
              <a:t>4</a:t>
            </a:r>
            <a:r>
              <a:rPr lang="zh-CN" altLang="en-US" sz="2800" dirty="0">
                <a:latin typeface="KaiTi" panose="02010609060101010101" pitchFamily="49" charset="-122"/>
                <a:ea typeface="KaiTi" panose="02010609060101010101" pitchFamily="49" charset="-122"/>
                <a:cs typeface="宋体" panose="02010600030101010101" pitchFamily="2" charset="-122"/>
              </a:rPr>
              <a:t>个全连接层构成。</a:t>
            </a:r>
            <a:endParaRPr lang="zh-CN" altLang="zh-CN" sz="2800" dirty="0">
              <a:latin typeface="KaiTi" panose="02010609060101010101" pitchFamily="49" charset="-122"/>
              <a:ea typeface="KaiTi" panose="02010609060101010101" pitchFamily="49" charset="-122"/>
              <a:cs typeface="宋体" panose="02010600030101010101" pitchFamily="2" charset="-122"/>
            </a:endParaRPr>
          </a:p>
        </p:txBody>
      </p:sp>
      <p:pic>
        <p:nvPicPr>
          <p:cNvPr id="5" name="图片 4">
            <a:extLst>
              <a:ext uri="{FF2B5EF4-FFF2-40B4-BE49-F238E27FC236}">
                <a16:creationId xmlns:a16="http://schemas.microsoft.com/office/drawing/2014/main" id="{B3DC9734-DE73-9945-8CE8-8831E348AC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775471" y="2667359"/>
            <a:ext cx="6037069" cy="1901134"/>
          </a:xfrm>
          <a:prstGeom prst="rect">
            <a:avLst/>
          </a:prstGeom>
        </p:spPr>
      </p:pic>
    </p:spTree>
    <p:extLst>
      <p:ext uri="{BB962C8B-B14F-4D97-AF65-F5344CB8AC3E}">
        <p14:creationId xmlns:p14="http://schemas.microsoft.com/office/powerpoint/2010/main" val="372534490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randombar(horizontal)">
                                      <p:cBhvr>
                                        <p:cTn id="13" dur="500"/>
                                        <p:tgtEl>
                                          <p:spTgt spid="3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randombar(horizontal)">
                                      <p:cBhvr>
                                        <p:cTn id="16" dur="500"/>
                                        <p:tgtEl>
                                          <p:spTgt spid="3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randombar(horizontal)">
                                      <p:cBhvr>
                                        <p:cTn id="19" dur="500"/>
                                        <p:tgtEl>
                                          <p:spTgt spid="35"/>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17"/>
          <p:cNvSpPr txBox="1"/>
          <p:nvPr/>
        </p:nvSpPr>
        <p:spPr>
          <a:xfrm>
            <a:off x="7441100" y="274165"/>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相关工作</a:t>
            </a:r>
          </a:p>
        </p:txBody>
      </p:sp>
      <p:grpSp>
        <p:nvGrpSpPr>
          <p:cNvPr id="25" name="组合 24"/>
          <p:cNvGrpSpPr/>
          <p:nvPr/>
        </p:nvGrpSpPr>
        <p:grpSpPr>
          <a:xfrm>
            <a:off x="609744" y="488626"/>
            <a:ext cx="6779267" cy="73843"/>
            <a:chOff x="686495" y="488626"/>
            <a:chExt cx="6779267" cy="73843"/>
          </a:xfrm>
        </p:grpSpPr>
        <p:cxnSp>
          <p:nvCxnSpPr>
            <p:cNvPr id="26" name="直接连接符 25"/>
            <p:cNvCxnSpPr>
              <a:cxnSpLocks/>
              <a:stCxn id="27" idx="6"/>
            </p:cNvCxnSpPr>
            <p:nvPr/>
          </p:nvCxnSpPr>
          <p:spPr bwMode="auto">
            <a:xfrm flipH="1">
              <a:off x="686495" y="525548"/>
              <a:ext cx="6779267" cy="3692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7" name="椭圆 26"/>
            <p:cNvSpPr/>
            <p:nvPr/>
          </p:nvSpPr>
          <p:spPr bwMode="auto">
            <a:xfrm>
              <a:off x="739191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8" name="组合 27"/>
          <p:cNvGrpSpPr/>
          <p:nvPr/>
        </p:nvGrpSpPr>
        <p:grpSpPr>
          <a:xfrm flipH="1">
            <a:off x="9067722" y="488626"/>
            <a:ext cx="2514534" cy="73843"/>
            <a:chOff x="716869" y="488626"/>
            <a:chExt cx="2514534" cy="73843"/>
          </a:xfrm>
        </p:grpSpPr>
        <p:cxnSp>
          <p:nvCxnSpPr>
            <p:cNvPr id="29" name="直接连接符 28"/>
            <p:cNvCxnSpPr>
              <a:cxnSpLocks/>
            </p:cNvCxnSpPr>
            <p:nvPr/>
          </p:nvCxnSpPr>
          <p:spPr bwMode="auto">
            <a:xfrm flipH="1">
              <a:off x="716869" y="525548"/>
              <a:ext cx="251453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0" name="椭圆 29"/>
            <p:cNvSpPr/>
            <p:nvPr/>
          </p:nvSpPr>
          <p:spPr bwMode="auto">
            <a:xfrm>
              <a:off x="3155205"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31" name="矩形 37">
            <a:extLst>
              <a:ext uri="{FF2B5EF4-FFF2-40B4-BE49-F238E27FC236}">
                <a16:creationId xmlns:a16="http://schemas.microsoft.com/office/drawing/2014/main" id="{C210A70C-9EDC-A540-9044-623AA2A2F9CF}"/>
              </a:ext>
            </a:extLst>
          </p:cNvPr>
          <p:cNvSpPr>
            <a:spLocks noChangeArrowheads="1"/>
          </p:cNvSpPr>
          <p:nvPr/>
        </p:nvSpPr>
        <p:spPr bwMode="auto">
          <a:xfrm>
            <a:off x="2362298" y="1179033"/>
            <a:ext cx="1901134" cy="437043"/>
          </a:xfrm>
          <a:prstGeom prst="rect">
            <a:avLst/>
          </a:prstGeom>
          <a:solidFill>
            <a:srgbClr val="1A223D"/>
          </a:solidFill>
          <a:ln>
            <a:noFill/>
          </a:ln>
        </p:spPr>
        <p:txBody>
          <a:bodyPr wrap="square">
            <a:spAutoFit/>
          </a:bodyPr>
          <a:lstStyle/>
          <a:p>
            <a:pPr>
              <a:lnSpc>
                <a:spcPct val="120000"/>
              </a:lnSpc>
              <a:spcBef>
                <a:spcPts val="600"/>
              </a:spcBef>
            </a:pPr>
            <a:r>
              <a:rPr lang="en-US" sz="2000" dirty="0" err="1">
                <a:solidFill>
                  <a:schemeClr val="bg1"/>
                </a:solidFill>
                <a:latin typeface="+mn-lt"/>
                <a:ea typeface="+mn-ea"/>
                <a:cs typeface="+mn-ea"/>
                <a:sym typeface="+mn-lt"/>
              </a:rPr>
              <a:t>训练</a:t>
            </a:r>
            <a:endParaRPr lang="en-US" sz="2000" dirty="0">
              <a:solidFill>
                <a:schemeClr val="bg1"/>
              </a:solidFill>
              <a:latin typeface="+mn-lt"/>
              <a:ea typeface="+mn-ea"/>
              <a:cs typeface="+mn-ea"/>
              <a:sym typeface="+mn-lt"/>
            </a:endParaRPr>
          </a:p>
        </p:txBody>
      </p:sp>
      <p:sp>
        <p:nvSpPr>
          <p:cNvPr id="32" name="燕尾形 33">
            <a:extLst>
              <a:ext uri="{FF2B5EF4-FFF2-40B4-BE49-F238E27FC236}">
                <a16:creationId xmlns:a16="http://schemas.microsoft.com/office/drawing/2014/main" id="{8DE70BCB-54AA-544A-BCD9-C812F3FFD141}"/>
              </a:ext>
            </a:extLst>
          </p:cNvPr>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33" name="燕尾形 34">
            <a:extLst>
              <a:ext uri="{FF2B5EF4-FFF2-40B4-BE49-F238E27FC236}">
                <a16:creationId xmlns:a16="http://schemas.microsoft.com/office/drawing/2014/main" id="{CE8618A5-5260-B64C-A767-7F1BDFB8DFDA}"/>
              </a:ext>
            </a:extLst>
          </p:cNvPr>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4" name="燕尾形 35">
            <a:extLst>
              <a:ext uri="{FF2B5EF4-FFF2-40B4-BE49-F238E27FC236}">
                <a16:creationId xmlns:a16="http://schemas.microsoft.com/office/drawing/2014/main" id="{72DF79EF-E7E1-D748-9D2B-BCBA5B5F7CC5}"/>
              </a:ext>
            </a:extLst>
          </p:cNvPr>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5" name="燕尾形 36">
            <a:extLst>
              <a:ext uri="{FF2B5EF4-FFF2-40B4-BE49-F238E27FC236}">
                <a16:creationId xmlns:a16="http://schemas.microsoft.com/office/drawing/2014/main" id="{2EE41DE0-9265-C346-8A14-BB85C78A6C17}"/>
              </a:ext>
            </a:extLst>
          </p:cNvPr>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6" name="矩形 35">
            <a:extLst>
              <a:ext uri="{FF2B5EF4-FFF2-40B4-BE49-F238E27FC236}">
                <a16:creationId xmlns:a16="http://schemas.microsoft.com/office/drawing/2014/main" id="{91883B71-A701-C740-B80F-A5DABBFA0AF9}"/>
              </a:ext>
            </a:extLst>
          </p:cNvPr>
          <p:cNvSpPr/>
          <p:nvPr/>
        </p:nvSpPr>
        <p:spPr>
          <a:xfrm>
            <a:off x="1544106" y="2693893"/>
            <a:ext cx="5388543" cy="184707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2" name="矩形 1">
            <a:extLst>
              <a:ext uri="{FF2B5EF4-FFF2-40B4-BE49-F238E27FC236}">
                <a16:creationId xmlns:a16="http://schemas.microsoft.com/office/drawing/2014/main" id="{1DF83AAE-FA7C-4A4A-8D89-8CEF885BA113}"/>
              </a:ext>
            </a:extLst>
          </p:cNvPr>
          <p:cNvSpPr/>
          <p:nvPr/>
        </p:nvSpPr>
        <p:spPr>
          <a:xfrm>
            <a:off x="1580554" y="2786644"/>
            <a:ext cx="5609228" cy="1754326"/>
          </a:xfrm>
          <a:prstGeom prst="rect">
            <a:avLst/>
          </a:prstGeom>
        </p:spPr>
        <p:txBody>
          <a:bodyPr wrap="none">
            <a:spAutoFit/>
          </a:bodyPr>
          <a:lstStyle/>
          <a:p>
            <a:r>
              <a:rPr lang="en" altLang="zh-CN" dirty="0">
                <a:latin typeface="KaiTi" panose="02010609060101010101" pitchFamily="49" charset="-122"/>
                <a:ea typeface="KaiTi" panose="02010609060101010101" pitchFamily="49" charset="-122"/>
              </a:rPr>
              <a:t>Dropout:</a:t>
            </a:r>
            <a:r>
              <a:rPr lang="zh-CN" altLang="en" dirty="0">
                <a:latin typeface="KaiTi" panose="02010609060101010101" pitchFamily="49" charset="-122"/>
                <a:ea typeface="KaiTi" panose="02010609060101010101" pitchFamily="49" charset="-122"/>
              </a:rPr>
              <a:t>使用</a:t>
            </a:r>
            <a:r>
              <a:rPr lang="en-US" altLang="zh-CN" dirty="0">
                <a:latin typeface="KaiTi" panose="02010609060101010101" pitchFamily="49" charset="-122"/>
                <a:ea typeface="KaiTi" panose="02010609060101010101" pitchFamily="49" charset="-122"/>
              </a:rPr>
              <a:t>0.2</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0.25</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0.3</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0.35</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0.4</a:t>
            </a:r>
            <a:r>
              <a:rPr lang="zh-CN" altLang="en-US" dirty="0">
                <a:latin typeface="KaiTi" panose="02010609060101010101" pitchFamily="49" charset="-122"/>
                <a:ea typeface="KaiTi" panose="02010609060101010101" pitchFamily="49" charset="-122"/>
              </a:rPr>
              <a:t>进行训练，</a:t>
            </a:r>
            <a:endParaRPr lang="en-US" altLang="zh-CN" dirty="0">
              <a:latin typeface="KaiTi" panose="02010609060101010101" pitchFamily="49" charset="-122"/>
              <a:ea typeface="KaiTi" panose="02010609060101010101" pitchFamily="49" charset="-122"/>
            </a:endParaRPr>
          </a:p>
          <a:p>
            <a:r>
              <a:rPr lang="zh-CN" altLang="en-US" dirty="0">
                <a:latin typeface="KaiTi" panose="02010609060101010101" pitchFamily="49" charset="-122"/>
                <a:ea typeface="KaiTi" panose="02010609060101010101" pitchFamily="49" charset="-122"/>
              </a:rPr>
              <a:t>                 </a:t>
            </a:r>
            <a:r>
              <a:rPr lang="en-US" altLang="zh-CN" dirty="0">
                <a:latin typeface="KaiTi" panose="02010609060101010101" pitchFamily="49" charset="-122"/>
                <a:ea typeface="KaiTi" panose="02010609060101010101" pitchFamily="49" charset="-122"/>
              </a:rPr>
              <a:t>0.3</a:t>
            </a:r>
            <a:r>
              <a:rPr lang="zh-CN" altLang="en-US" dirty="0">
                <a:latin typeface="KaiTi" panose="02010609060101010101" pitchFamily="49" charset="-122"/>
                <a:ea typeface="KaiTi" panose="02010609060101010101" pitchFamily="49" charset="-122"/>
              </a:rPr>
              <a:t>的结果最好</a:t>
            </a:r>
            <a:r>
              <a:rPr lang="en" altLang="zh-CN" dirty="0">
                <a:latin typeface="KaiTi" panose="02010609060101010101" pitchFamily="49" charset="-122"/>
                <a:ea typeface="KaiTi" panose="02010609060101010101" pitchFamily="49" charset="-122"/>
              </a:rPr>
              <a:t> </a:t>
            </a:r>
            <a:r>
              <a:rPr lang="zh-CN" altLang="en-US" dirty="0">
                <a:latin typeface="KaiTi" panose="02010609060101010101" pitchFamily="49" charset="-122"/>
                <a:ea typeface="KaiTi" panose="02010609060101010101" pitchFamily="49" charset="-122"/>
              </a:rPr>
              <a:t>。</a:t>
            </a:r>
            <a:endParaRPr lang="en-US" altLang="zh-CN" dirty="0">
              <a:latin typeface="KaiTi" panose="02010609060101010101" pitchFamily="49" charset="-122"/>
              <a:ea typeface="KaiTi" panose="02010609060101010101" pitchFamily="49" charset="-122"/>
            </a:endParaRPr>
          </a:p>
          <a:p>
            <a:r>
              <a:rPr lang="en-US" altLang="zh-CN" dirty="0">
                <a:latin typeface="KaiTi" panose="02010609060101010101" pitchFamily="49" charset="-122"/>
                <a:ea typeface="KaiTi" panose="02010609060101010101" pitchFamily="49" charset="-122"/>
              </a:rPr>
              <a:t>Batch</a:t>
            </a:r>
            <a:r>
              <a:rPr lang="zh-CN" altLang="en-US" dirty="0">
                <a:latin typeface="KaiTi" panose="02010609060101010101" pitchFamily="49" charset="-122"/>
                <a:ea typeface="KaiTi" panose="02010609060101010101" pitchFamily="49" charset="-122"/>
              </a:rPr>
              <a:t> </a:t>
            </a:r>
            <a:r>
              <a:rPr lang="en-US" altLang="zh-CN" dirty="0">
                <a:latin typeface="KaiTi" panose="02010609060101010101" pitchFamily="49" charset="-122"/>
                <a:ea typeface="KaiTi" panose="02010609060101010101" pitchFamily="49" charset="-122"/>
              </a:rPr>
              <a:t>size</a:t>
            </a:r>
            <a:r>
              <a:rPr lang="zh-CN" altLang="en-US" dirty="0">
                <a:latin typeface="KaiTi" panose="02010609060101010101" pitchFamily="49" charset="-122"/>
                <a:ea typeface="KaiTi" panose="02010609060101010101" pitchFamily="49" charset="-122"/>
              </a:rPr>
              <a:t> ：</a:t>
            </a:r>
            <a:r>
              <a:rPr lang="en-US" altLang="zh-CN" dirty="0">
                <a:latin typeface="KaiTi" panose="02010609060101010101" pitchFamily="49" charset="-122"/>
                <a:ea typeface="KaiTi" panose="02010609060101010101" pitchFamily="49" charset="-122"/>
              </a:rPr>
              <a:t>30</a:t>
            </a:r>
          </a:p>
          <a:p>
            <a:r>
              <a:rPr lang="en-US" altLang="zh-CN" dirty="0">
                <a:latin typeface="KaiTi" panose="02010609060101010101" pitchFamily="49" charset="-122"/>
                <a:ea typeface="KaiTi" panose="02010609060101010101" pitchFamily="49" charset="-122"/>
              </a:rPr>
              <a:t>Epochs</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125</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150</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200</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200</a:t>
            </a:r>
            <a:r>
              <a:rPr lang="zh-CN" altLang="en-US" dirty="0">
                <a:latin typeface="KaiTi" panose="02010609060101010101" pitchFamily="49" charset="-122"/>
                <a:ea typeface="KaiTi" panose="02010609060101010101" pitchFamily="49" charset="-122"/>
              </a:rPr>
              <a:t>最有效</a:t>
            </a:r>
            <a:endParaRPr lang="en-US" altLang="zh-CN" dirty="0">
              <a:latin typeface="KaiTi" panose="02010609060101010101" pitchFamily="49" charset="-122"/>
              <a:ea typeface="KaiTi" panose="02010609060101010101" pitchFamily="49" charset="-122"/>
            </a:endParaRPr>
          </a:p>
          <a:p>
            <a:r>
              <a:rPr lang="en" altLang="zh-CN" dirty="0">
                <a:latin typeface="KaiTi" panose="02010609060101010101" pitchFamily="49" charset="-122"/>
                <a:ea typeface="KaiTi" panose="02010609060101010101" pitchFamily="49" charset="-122"/>
              </a:rPr>
              <a:t>Batch</a:t>
            </a:r>
            <a:r>
              <a:rPr lang="zh-CN" altLang="en-US" dirty="0">
                <a:latin typeface="KaiTi" panose="02010609060101010101" pitchFamily="49" charset="-122"/>
                <a:ea typeface="KaiTi" panose="02010609060101010101" pitchFamily="49" charset="-122"/>
              </a:rPr>
              <a:t> </a:t>
            </a:r>
            <a:r>
              <a:rPr lang="en-US" altLang="zh-CN" dirty="0">
                <a:latin typeface="KaiTi" panose="02010609060101010101" pitchFamily="49" charset="-122"/>
                <a:ea typeface="KaiTi" panose="02010609060101010101" pitchFamily="49" charset="-122"/>
              </a:rPr>
              <a:t>normalization</a:t>
            </a:r>
            <a:r>
              <a:rPr lang="zh-CN" altLang="en-US" dirty="0">
                <a:latin typeface="KaiTi" panose="02010609060101010101" pitchFamily="49" charset="-122"/>
                <a:ea typeface="KaiTi" panose="02010609060101010101" pitchFamily="49" charset="-122"/>
              </a:rPr>
              <a:t> </a:t>
            </a:r>
            <a:endParaRPr lang="en" altLang="zh-CN" dirty="0">
              <a:latin typeface="KaiTi" panose="02010609060101010101" pitchFamily="49" charset="-122"/>
              <a:ea typeface="KaiTi" panose="02010609060101010101" pitchFamily="49" charset="-122"/>
            </a:endParaRPr>
          </a:p>
          <a:p>
            <a:endParaRPr lang="en" altLang="zh-CN" dirty="0"/>
          </a:p>
        </p:txBody>
      </p:sp>
      <p:pic>
        <p:nvPicPr>
          <p:cNvPr id="4" name="图片 3" descr="图表, 折线图&#10;&#10;描述已自动生成">
            <a:extLst>
              <a:ext uri="{FF2B5EF4-FFF2-40B4-BE49-F238E27FC236}">
                <a16:creationId xmlns:a16="http://schemas.microsoft.com/office/drawing/2014/main" id="{36CF5509-3E21-E340-8104-130FCFF462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9011" y="865252"/>
            <a:ext cx="3136900" cy="2413000"/>
          </a:xfrm>
          <a:prstGeom prst="rect">
            <a:avLst/>
          </a:prstGeom>
        </p:spPr>
      </p:pic>
      <p:pic>
        <p:nvPicPr>
          <p:cNvPr id="6" name="图片 5" descr="图表, 折线图&#10;&#10;描述已自动生成">
            <a:extLst>
              <a:ext uri="{FF2B5EF4-FFF2-40B4-BE49-F238E27FC236}">
                <a16:creationId xmlns:a16="http://schemas.microsoft.com/office/drawing/2014/main" id="{ED7BA544-31B3-EB4F-A347-A135090CD6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1408" y="3401062"/>
            <a:ext cx="3124200" cy="2286000"/>
          </a:xfrm>
          <a:prstGeom prst="rect">
            <a:avLst/>
          </a:prstGeom>
        </p:spPr>
      </p:pic>
    </p:spTree>
    <p:extLst>
      <p:ext uri="{BB962C8B-B14F-4D97-AF65-F5344CB8AC3E}">
        <p14:creationId xmlns:p14="http://schemas.microsoft.com/office/powerpoint/2010/main" val="363706391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randombar(horizontal)">
                                      <p:cBhvr>
                                        <p:cTn id="13" dur="500"/>
                                        <p:tgtEl>
                                          <p:spTgt spid="3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randombar(horizontal)">
                                      <p:cBhvr>
                                        <p:cTn id="16" dur="500"/>
                                        <p:tgtEl>
                                          <p:spTgt spid="3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randombar(horizontal)">
                                      <p:cBhvr>
                                        <p:cTn id="19" dur="500"/>
                                        <p:tgtEl>
                                          <p:spTgt spid="35"/>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17"/>
          <p:cNvSpPr txBox="1"/>
          <p:nvPr/>
        </p:nvSpPr>
        <p:spPr>
          <a:xfrm>
            <a:off x="7441100" y="274165"/>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相关工作</a:t>
            </a:r>
          </a:p>
        </p:txBody>
      </p:sp>
      <p:grpSp>
        <p:nvGrpSpPr>
          <p:cNvPr id="25" name="组合 24"/>
          <p:cNvGrpSpPr/>
          <p:nvPr/>
        </p:nvGrpSpPr>
        <p:grpSpPr>
          <a:xfrm>
            <a:off x="609744" y="488626"/>
            <a:ext cx="6779267" cy="73843"/>
            <a:chOff x="686495" y="488626"/>
            <a:chExt cx="6779267" cy="73843"/>
          </a:xfrm>
        </p:grpSpPr>
        <p:cxnSp>
          <p:nvCxnSpPr>
            <p:cNvPr id="26" name="直接连接符 25"/>
            <p:cNvCxnSpPr>
              <a:cxnSpLocks/>
              <a:stCxn id="27" idx="6"/>
            </p:cNvCxnSpPr>
            <p:nvPr/>
          </p:nvCxnSpPr>
          <p:spPr bwMode="auto">
            <a:xfrm flipH="1">
              <a:off x="686495" y="525548"/>
              <a:ext cx="6779267" cy="3692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7" name="椭圆 26"/>
            <p:cNvSpPr/>
            <p:nvPr/>
          </p:nvSpPr>
          <p:spPr bwMode="auto">
            <a:xfrm>
              <a:off x="739191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8" name="组合 27"/>
          <p:cNvGrpSpPr/>
          <p:nvPr/>
        </p:nvGrpSpPr>
        <p:grpSpPr>
          <a:xfrm flipH="1">
            <a:off x="9067722" y="488626"/>
            <a:ext cx="2514534" cy="73843"/>
            <a:chOff x="716869" y="488626"/>
            <a:chExt cx="2514534" cy="73843"/>
          </a:xfrm>
        </p:grpSpPr>
        <p:cxnSp>
          <p:nvCxnSpPr>
            <p:cNvPr id="29" name="直接连接符 28"/>
            <p:cNvCxnSpPr>
              <a:cxnSpLocks/>
            </p:cNvCxnSpPr>
            <p:nvPr/>
          </p:nvCxnSpPr>
          <p:spPr bwMode="auto">
            <a:xfrm flipH="1">
              <a:off x="716869" y="525548"/>
              <a:ext cx="251453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0" name="椭圆 29"/>
            <p:cNvSpPr/>
            <p:nvPr/>
          </p:nvSpPr>
          <p:spPr bwMode="auto">
            <a:xfrm>
              <a:off x="3155205"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31" name="矩形 37">
            <a:extLst>
              <a:ext uri="{FF2B5EF4-FFF2-40B4-BE49-F238E27FC236}">
                <a16:creationId xmlns:a16="http://schemas.microsoft.com/office/drawing/2014/main" id="{C210A70C-9EDC-A540-9044-623AA2A2F9CF}"/>
              </a:ext>
            </a:extLst>
          </p:cNvPr>
          <p:cNvSpPr>
            <a:spLocks noChangeArrowheads="1"/>
          </p:cNvSpPr>
          <p:nvPr/>
        </p:nvSpPr>
        <p:spPr bwMode="auto">
          <a:xfrm>
            <a:off x="2318594" y="755465"/>
            <a:ext cx="2362138" cy="437043"/>
          </a:xfrm>
          <a:prstGeom prst="rect">
            <a:avLst/>
          </a:prstGeom>
          <a:solidFill>
            <a:srgbClr val="1A223D"/>
          </a:solidFill>
          <a:ln>
            <a:noFill/>
          </a:ln>
        </p:spPr>
        <p:txBody>
          <a:bodyPr wrap="square">
            <a:spAutoFit/>
          </a:bodyPr>
          <a:lstStyle/>
          <a:p>
            <a:pPr>
              <a:lnSpc>
                <a:spcPct val="120000"/>
              </a:lnSpc>
              <a:spcBef>
                <a:spcPts val="600"/>
              </a:spcBef>
            </a:pPr>
            <a:r>
              <a:rPr lang="en-US" sz="2000" dirty="0">
                <a:solidFill>
                  <a:schemeClr val="bg1"/>
                </a:solidFill>
                <a:latin typeface="+mn-lt"/>
                <a:ea typeface="+mn-ea"/>
                <a:cs typeface="+mn-ea"/>
                <a:sym typeface="+mn-lt"/>
              </a:rPr>
              <a:t>Fooling</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the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network</a:t>
            </a:r>
            <a:endParaRPr lang="en-US" sz="2000" dirty="0">
              <a:solidFill>
                <a:schemeClr val="bg1"/>
              </a:solidFill>
              <a:latin typeface="+mn-lt"/>
              <a:ea typeface="+mn-ea"/>
              <a:cs typeface="+mn-ea"/>
              <a:sym typeface="+mn-lt"/>
            </a:endParaRPr>
          </a:p>
        </p:txBody>
      </p:sp>
      <p:sp>
        <p:nvSpPr>
          <p:cNvPr id="32" name="燕尾形 33">
            <a:extLst>
              <a:ext uri="{FF2B5EF4-FFF2-40B4-BE49-F238E27FC236}">
                <a16:creationId xmlns:a16="http://schemas.microsoft.com/office/drawing/2014/main" id="{8DE70BCB-54AA-544A-BCD9-C812F3FFD141}"/>
              </a:ext>
            </a:extLst>
          </p:cNvPr>
          <p:cNvSpPr>
            <a:spLocks noChangeArrowheads="1"/>
          </p:cNvSpPr>
          <p:nvPr/>
        </p:nvSpPr>
        <p:spPr bwMode="auto">
          <a:xfrm>
            <a:off x="1544106" y="890689"/>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33" name="燕尾形 34">
            <a:extLst>
              <a:ext uri="{FF2B5EF4-FFF2-40B4-BE49-F238E27FC236}">
                <a16:creationId xmlns:a16="http://schemas.microsoft.com/office/drawing/2014/main" id="{CE8618A5-5260-B64C-A767-7F1BDFB8DFDA}"/>
              </a:ext>
            </a:extLst>
          </p:cNvPr>
          <p:cNvSpPr>
            <a:spLocks noChangeArrowheads="1"/>
          </p:cNvSpPr>
          <p:nvPr/>
        </p:nvSpPr>
        <p:spPr bwMode="auto">
          <a:xfrm>
            <a:off x="1317770" y="890689"/>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4" name="燕尾形 35">
            <a:extLst>
              <a:ext uri="{FF2B5EF4-FFF2-40B4-BE49-F238E27FC236}">
                <a16:creationId xmlns:a16="http://schemas.microsoft.com/office/drawing/2014/main" id="{72DF79EF-E7E1-D748-9D2B-BCBA5B5F7CC5}"/>
              </a:ext>
            </a:extLst>
          </p:cNvPr>
          <p:cNvSpPr>
            <a:spLocks noChangeArrowheads="1"/>
          </p:cNvSpPr>
          <p:nvPr/>
        </p:nvSpPr>
        <p:spPr bwMode="auto">
          <a:xfrm>
            <a:off x="1996226" y="890689"/>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5" name="燕尾形 36">
            <a:extLst>
              <a:ext uri="{FF2B5EF4-FFF2-40B4-BE49-F238E27FC236}">
                <a16:creationId xmlns:a16="http://schemas.microsoft.com/office/drawing/2014/main" id="{2EE41DE0-9265-C346-8A14-BB85C78A6C17}"/>
              </a:ext>
            </a:extLst>
          </p:cNvPr>
          <p:cNvSpPr>
            <a:spLocks noChangeArrowheads="1"/>
          </p:cNvSpPr>
          <p:nvPr/>
        </p:nvSpPr>
        <p:spPr bwMode="auto">
          <a:xfrm>
            <a:off x="1770166" y="890689"/>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6" name="矩形 35">
            <a:extLst>
              <a:ext uri="{FF2B5EF4-FFF2-40B4-BE49-F238E27FC236}">
                <a16:creationId xmlns:a16="http://schemas.microsoft.com/office/drawing/2014/main" id="{91883B71-A701-C740-B80F-A5DABBFA0AF9}"/>
              </a:ext>
            </a:extLst>
          </p:cNvPr>
          <p:cNvSpPr/>
          <p:nvPr/>
        </p:nvSpPr>
        <p:spPr>
          <a:xfrm>
            <a:off x="609745" y="1441622"/>
            <a:ext cx="6095840" cy="353943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37" name="矩形 36">
            <a:extLst>
              <a:ext uri="{FF2B5EF4-FFF2-40B4-BE49-F238E27FC236}">
                <a16:creationId xmlns:a16="http://schemas.microsoft.com/office/drawing/2014/main" id="{FBE16B79-C0B9-544B-B010-FECA1E8254AD}"/>
              </a:ext>
            </a:extLst>
          </p:cNvPr>
          <p:cNvSpPr/>
          <p:nvPr/>
        </p:nvSpPr>
        <p:spPr>
          <a:xfrm>
            <a:off x="609745" y="1441622"/>
            <a:ext cx="6259856" cy="3293209"/>
          </a:xfrm>
          <a:prstGeom prst="rect">
            <a:avLst/>
          </a:prstGeom>
        </p:spPr>
        <p:txBody>
          <a:bodyPr wrap="square">
            <a:spAutoFit/>
          </a:bodyPr>
          <a:lstStyle/>
          <a:p>
            <a:r>
              <a:rPr lang="zh-CN" altLang="en-US" sz="1600" dirty="0">
                <a:latin typeface="KaiTi" panose="02010609060101010101" pitchFamily="49" charset="-122"/>
                <a:ea typeface="KaiTi" panose="02010609060101010101" pitchFamily="49" charset="-122"/>
                <a:cs typeface="宋体" panose="02010600030101010101" pitchFamily="2" charset="-122"/>
              </a:rPr>
              <a:t>原始图像通过迭代地在其像素上添加一些噪声来改变，并对每个像素的变化量保持</a:t>
            </a:r>
            <a:r>
              <a:rPr lang="en-US" altLang="zh-CN" sz="1600" dirty="0">
                <a:latin typeface="KaiTi" panose="02010609060101010101" pitchFamily="49" charset="-122"/>
                <a:ea typeface="KaiTi" panose="02010609060101010101" pitchFamily="49" charset="-122"/>
                <a:cs typeface="宋体" panose="02010600030101010101" pitchFamily="2" charset="-122"/>
              </a:rPr>
              <a:t>15%</a:t>
            </a:r>
            <a:r>
              <a:rPr lang="zh-CN" altLang="en-US" sz="1600" dirty="0">
                <a:latin typeface="KaiTi" panose="02010609060101010101" pitchFamily="49" charset="-122"/>
                <a:ea typeface="KaiTi" panose="02010609060101010101" pitchFamily="49" charset="-122"/>
                <a:cs typeface="宋体" panose="02010600030101010101" pitchFamily="2" charset="-122"/>
              </a:rPr>
              <a:t>的限制，然后试图使模型的误差最大化。得到的图片在人类看来是一样的，但是网络大概率将它们分配到错误的类别。 </a:t>
            </a:r>
            <a:endParaRPr lang="en-US" altLang="zh-CN" sz="1600" dirty="0">
              <a:latin typeface="KaiTi" panose="02010609060101010101" pitchFamily="49" charset="-122"/>
              <a:ea typeface="KaiTi" panose="02010609060101010101" pitchFamily="49" charset="-122"/>
              <a:cs typeface="宋体" panose="02010600030101010101" pitchFamily="2" charset="-122"/>
            </a:endParaRPr>
          </a:p>
          <a:p>
            <a:pPr>
              <a:spcBef>
                <a:spcPct val="50000"/>
              </a:spcBef>
            </a:pPr>
            <a:r>
              <a:rPr lang="zh-CN" altLang="en-US" sz="1600" dirty="0">
                <a:latin typeface="KaiTi" panose="02010609060101010101" pitchFamily="49" charset="-122"/>
                <a:ea typeface="KaiTi" panose="02010609060101010101" pitchFamily="49" charset="-122"/>
              </a:rPr>
              <a:t>用</a:t>
            </a:r>
            <a:r>
              <a:rPr lang="zh-CN" altLang="zh-CN" sz="1600" dirty="0">
                <a:latin typeface="KaiTi" panose="02010609060101010101" pitchFamily="49" charset="-122"/>
                <a:ea typeface="KaiTi" panose="02010609060101010101" pitchFamily="49" charset="-122"/>
              </a:rPr>
              <a:t>一种可视化方法</a:t>
            </a:r>
            <a:r>
              <a:rPr lang="zh-CN" altLang="en-US" sz="1600" dirty="0">
                <a:latin typeface="KaiTi" panose="02010609060101010101" pitchFamily="49" charset="-122"/>
                <a:ea typeface="KaiTi" panose="02010609060101010101" pitchFamily="49" charset="-122"/>
              </a:rPr>
              <a:t>，了解易被欺骗的特征</a:t>
            </a:r>
            <a:r>
              <a:rPr lang="zh-CN" altLang="zh-CN" sz="1600" dirty="0">
                <a:latin typeface="KaiTi" panose="02010609060101010101" pitchFamily="49" charset="-122"/>
                <a:ea typeface="KaiTi" panose="02010609060101010101" pitchFamily="49" charset="-122"/>
              </a:rPr>
              <a:t>。首先将噪波图像转换为灰度，然后创建一个基本像素</a:t>
            </a:r>
            <a:r>
              <a:rPr lang="zh-CN" altLang="en-US" sz="1600" dirty="0">
                <a:latin typeface="KaiTi" panose="02010609060101010101" pitchFamily="49" charset="-122"/>
                <a:ea typeface="KaiTi" panose="02010609060101010101" pitchFamily="49" charset="-122"/>
              </a:rPr>
              <a:t>地图</a:t>
            </a:r>
            <a:r>
              <a:rPr lang="zh-CN" altLang="zh-CN" sz="1600" dirty="0">
                <a:latin typeface="KaiTi" panose="02010609060101010101" pitchFamily="49" charset="-122"/>
                <a:ea typeface="KaiTi" panose="02010609060101010101" pitchFamily="49" charset="-122"/>
              </a:rPr>
              <a:t>图像</a:t>
            </a:r>
            <a:r>
              <a:rPr lang="zh-CN" altLang="en-US" sz="1600" dirty="0">
                <a:latin typeface="KaiTi" panose="02010609060101010101" pitchFamily="49" charset="-122"/>
                <a:ea typeface="KaiTi" panose="02010609060101010101" pitchFamily="49" charset="-122"/>
              </a:rPr>
              <a:t>。</a:t>
            </a:r>
            <a:r>
              <a:rPr lang="zh-CN" altLang="zh-CN" sz="1600" dirty="0">
                <a:latin typeface="KaiTi" panose="02010609060101010101" pitchFamily="49" charset="-122"/>
                <a:ea typeface="KaiTi" panose="02010609060101010101" pitchFamily="49" charset="-122"/>
              </a:rPr>
              <a:t>通过图像之间的差异的可视化，</a:t>
            </a:r>
            <a:r>
              <a:rPr lang="zh-CN" altLang="en-US" sz="1600" dirty="0">
                <a:latin typeface="KaiTi" panose="02010609060101010101" pitchFamily="49" charset="-122"/>
                <a:ea typeface="KaiTi" panose="02010609060101010101" pitchFamily="49" charset="-122"/>
              </a:rPr>
              <a:t>发现</a:t>
            </a:r>
            <a:r>
              <a:rPr lang="zh-CN" altLang="zh-CN" sz="1600" dirty="0">
                <a:latin typeface="KaiTi" panose="02010609060101010101" pitchFamily="49" charset="-122"/>
                <a:ea typeface="KaiTi" panose="02010609060101010101" pitchFamily="49" charset="-122"/>
              </a:rPr>
              <a:t>面部的前额、脸颊和面部下部（不包括嘴）</a:t>
            </a:r>
            <a:r>
              <a:rPr lang="zh-CN" altLang="en-US" sz="1600" dirty="0">
                <a:latin typeface="KaiTi" panose="02010609060101010101" pitchFamily="49" charset="-122"/>
                <a:ea typeface="KaiTi" panose="02010609060101010101" pitchFamily="49" charset="-122"/>
              </a:rPr>
              <a:t>突出</a:t>
            </a:r>
            <a:r>
              <a:rPr lang="zh-CN" altLang="zh-CN" sz="1600" dirty="0">
                <a:latin typeface="KaiTi" panose="02010609060101010101" pitchFamily="49" charset="-122"/>
                <a:ea typeface="KaiTi" panose="02010609060101010101" pitchFamily="49" charset="-122"/>
              </a:rPr>
              <a:t>。我们注意到，从被骗前的照片到被骗后的照片，眼睛似乎没有真正的变化，这表明眼睛并不是一个好的</a:t>
            </a:r>
            <a:r>
              <a:rPr lang="zh-CN" altLang="en-US" sz="1600" dirty="0">
                <a:latin typeface="KaiTi" panose="02010609060101010101" pitchFamily="49" charset="-122"/>
                <a:ea typeface="KaiTi" panose="02010609060101010101" pitchFamily="49" charset="-122"/>
              </a:rPr>
              <a:t>特征。</a:t>
            </a:r>
            <a:endParaRPr lang="en-US" altLang="zh-CN" sz="1600" dirty="0">
              <a:latin typeface="KaiTi" panose="02010609060101010101" pitchFamily="49" charset="-122"/>
              <a:ea typeface="KaiTi" panose="02010609060101010101" pitchFamily="49" charset="-122"/>
            </a:endParaRPr>
          </a:p>
          <a:p>
            <a:pPr>
              <a:spcBef>
                <a:spcPct val="50000"/>
              </a:spcBef>
            </a:pPr>
            <a:r>
              <a:rPr lang="zh-CN" altLang="zh-CN" sz="1600" dirty="0">
                <a:latin typeface="KaiTi" panose="02010609060101010101" pitchFamily="49" charset="-122"/>
                <a:ea typeface="KaiTi" panose="02010609060101010101" pitchFamily="49" charset="-122"/>
              </a:rPr>
              <a:t>这些突出显示的区域可以深入了解网络如何根据图像的某些区域更改其分类决策。这让我们能够在区分两位女演员时，找到最具影响力的特征。</a:t>
            </a:r>
          </a:p>
        </p:txBody>
      </p:sp>
      <p:pic>
        <p:nvPicPr>
          <p:cNvPr id="3" name="图片 2" descr="一些人的照片&#10;&#10;描述已自动生成">
            <a:extLst>
              <a:ext uri="{FF2B5EF4-FFF2-40B4-BE49-F238E27FC236}">
                <a16:creationId xmlns:a16="http://schemas.microsoft.com/office/drawing/2014/main" id="{1614C6A1-42DF-C945-AA5C-96DA41601C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9202" y="803873"/>
            <a:ext cx="3978666" cy="5261046"/>
          </a:xfrm>
          <a:prstGeom prst="rect">
            <a:avLst/>
          </a:prstGeom>
        </p:spPr>
      </p:pic>
      <p:sp>
        <p:nvSpPr>
          <p:cNvPr id="2" name="矩形 1">
            <a:extLst>
              <a:ext uri="{FF2B5EF4-FFF2-40B4-BE49-F238E27FC236}">
                <a16:creationId xmlns:a16="http://schemas.microsoft.com/office/drawing/2014/main" id="{CCA79AC7-8682-5145-82C3-E6633F3F7009}"/>
              </a:ext>
            </a:extLst>
          </p:cNvPr>
          <p:cNvSpPr/>
          <p:nvPr/>
        </p:nvSpPr>
        <p:spPr>
          <a:xfrm>
            <a:off x="7339202" y="6092182"/>
            <a:ext cx="4852798" cy="461665"/>
          </a:xfrm>
          <a:prstGeom prst="rect">
            <a:avLst/>
          </a:prstGeom>
        </p:spPr>
        <p:txBody>
          <a:bodyPr wrap="square">
            <a:spAutoFit/>
          </a:bodyPr>
          <a:lstStyle/>
          <a:p>
            <a:r>
              <a:rPr lang="zh-CN" altLang="zh-CN" sz="1200" dirty="0">
                <a:latin typeface="KaiTi" panose="02010609060101010101" pitchFamily="49" charset="-122"/>
                <a:ea typeface="KaiTi" panose="02010609060101010101" pitchFamily="49" charset="-122"/>
                <a:cs typeface="Times New Roman" panose="02020603050405020304" pitchFamily="18" charset="0"/>
              </a:rPr>
              <a:t>最左边的图像是原始图像，最右边的图像是经过修改的版本，中间的图像是它们之间差异的增强可视化</a:t>
            </a:r>
            <a:r>
              <a:rPr lang="zh-CN" altLang="en-US" sz="1200" dirty="0">
                <a:latin typeface="KaiTi" panose="02010609060101010101" pitchFamily="49" charset="-122"/>
                <a:ea typeface="KaiTi" panose="02010609060101010101" pitchFamily="49" charset="-122"/>
                <a:cs typeface="Times New Roman" panose="02020603050405020304" pitchFamily="18" charset="0"/>
              </a:rPr>
              <a:t>。</a:t>
            </a:r>
            <a:endParaRPr lang="zh-CN" altLang="zh-CN" sz="1200" dirty="0">
              <a:latin typeface="KaiTi" panose="02010609060101010101" pitchFamily="49" charset="-122"/>
              <a:ea typeface="KaiTi" panose="02010609060101010101" pitchFamily="49" charset="-122"/>
              <a:cs typeface="宋体" panose="02010600030101010101" pitchFamily="2" charset="-122"/>
            </a:endParaRPr>
          </a:p>
        </p:txBody>
      </p:sp>
      <p:pic>
        <p:nvPicPr>
          <p:cNvPr id="18" name="图片 17" descr="表格&#10;&#10;描述已自动生成">
            <a:extLst>
              <a:ext uri="{FF2B5EF4-FFF2-40B4-BE49-F238E27FC236}">
                <a16:creationId xmlns:a16="http://schemas.microsoft.com/office/drawing/2014/main" id="{7AC25DE6-EE52-3543-B1FA-3B30602F90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1924" y="5203375"/>
            <a:ext cx="3568700" cy="1524000"/>
          </a:xfrm>
          <a:prstGeom prst="rect">
            <a:avLst/>
          </a:prstGeom>
        </p:spPr>
      </p:pic>
    </p:spTree>
    <p:extLst>
      <p:ext uri="{BB962C8B-B14F-4D97-AF65-F5344CB8AC3E}">
        <p14:creationId xmlns:p14="http://schemas.microsoft.com/office/powerpoint/2010/main" val="130864306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randombar(horizontal)">
                                      <p:cBhvr>
                                        <p:cTn id="13" dur="500"/>
                                        <p:tgtEl>
                                          <p:spTgt spid="3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randombar(horizontal)">
                                      <p:cBhvr>
                                        <p:cTn id="16" dur="500"/>
                                        <p:tgtEl>
                                          <p:spTgt spid="3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randombar(horizontal)">
                                      <p:cBhvr>
                                        <p:cTn id="19" dur="500"/>
                                        <p:tgtEl>
                                          <p:spTgt spid="35"/>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7391366" y="375899"/>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相关工作</a:t>
            </a:r>
          </a:p>
        </p:txBody>
      </p:sp>
      <p:sp>
        <p:nvSpPr>
          <p:cNvPr id="13" name="矩形 37"/>
          <p:cNvSpPr>
            <a:spLocks noChangeArrowheads="1"/>
          </p:cNvSpPr>
          <p:nvPr/>
        </p:nvSpPr>
        <p:spPr bwMode="auto">
          <a:xfrm>
            <a:off x="2362298" y="1179033"/>
            <a:ext cx="4267088" cy="435568"/>
          </a:xfrm>
          <a:prstGeom prst="rect">
            <a:avLst/>
          </a:prstGeom>
          <a:solidFill>
            <a:srgbClr val="1A223D"/>
          </a:solidFill>
          <a:ln>
            <a:noFill/>
          </a:ln>
        </p:spPr>
        <p:txBody>
          <a:bodyPr wrap="square">
            <a:spAutoFit/>
          </a:bodyPr>
          <a:lstStyle/>
          <a:p>
            <a:pPr>
              <a:lnSpc>
                <a:spcPct val="120000"/>
              </a:lnSpc>
              <a:spcBef>
                <a:spcPts val="600"/>
              </a:spcBef>
            </a:pPr>
            <a:r>
              <a:rPr lang="en-US" sz="2000" dirty="0">
                <a:solidFill>
                  <a:schemeClr val="bg1"/>
                </a:solidFill>
                <a:latin typeface="+mn-lt"/>
                <a:ea typeface="+mn-ea"/>
                <a:cs typeface="+mn-ea"/>
                <a:sym typeface="+mn-lt"/>
              </a:rPr>
              <a:t>The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Siamese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Network</a:t>
            </a:r>
            <a:r>
              <a:rPr lang="zh-CN" altLang="en-US" sz="2000" dirty="0">
                <a:solidFill>
                  <a:schemeClr val="bg1"/>
                </a:solidFill>
                <a:latin typeface="+mn-lt"/>
                <a:ea typeface="+mn-ea"/>
                <a:cs typeface="+mn-ea"/>
                <a:sym typeface="+mn-lt"/>
              </a:rPr>
              <a:t> 孪生神经网络</a:t>
            </a:r>
            <a:endParaRPr lang="en-US" sz="2000" dirty="0">
              <a:solidFill>
                <a:schemeClr val="bg1"/>
              </a:solidFill>
              <a:latin typeface="+mn-lt"/>
              <a:ea typeface="+mn-ea"/>
              <a:cs typeface="+mn-ea"/>
              <a:sym typeface="+mn-lt"/>
            </a:endParaRPr>
          </a:p>
        </p:txBody>
      </p:sp>
      <p:sp>
        <p:nvSpPr>
          <p:cNvPr id="15" name="燕尾形 33"/>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16" name="燕尾形 34"/>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7" name="燕尾形 35"/>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20" name="燕尾形 36"/>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06" name="矩形 105"/>
          <p:cNvSpPr/>
          <p:nvPr/>
        </p:nvSpPr>
        <p:spPr>
          <a:xfrm>
            <a:off x="1183974" y="2271116"/>
            <a:ext cx="5615716" cy="257567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grpSp>
        <p:nvGrpSpPr>
          <p:cNvPr id="8" name="组合 7"/>
          <p:cNvGrpSpPr/>
          <p:nvPr/>
        </p:nvGrpSpPr>
        <p:grpSpPr>
          <a:xfrm>
            <a:off x="215375" y="545737"/>
            <a:ext cx="6906230" cy="223637"/>
            <a:chOff x="686496" y="505727"/>
            <a:chExt cx="5114821" cy="25966"/>
          </a:xfrm>
        </p:grpSpPr>
        <p:cxnSp>
          <p:nvCxnSpPr>
            <p:cNvPr id="3" name="直接连接符 2"/>
            <p:cNvCxnSpPr>
              <a:cxnSpLocks/>
              <a:stCxn id="7" idx="6"/>
            </p:cNvCxnSpPr>
            <p:nvPr/>
          </p:nvCxnSpPr>
          <p:spPr bwMode="auto">
            <a:xfrm flipH="1">
              <a:off x="686496" y="518710"/>
              <a:ext cx="5065701" cy="3948"/>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7" name="椭圆 6"/>
            <p:cNvSpPr/>
            <p:nvPr/>
          </p:nvSpPr>
          <p:spPr bwMode="auto">
            <a:xfrm flipH="1">
              <a:off x="5752197" y="505727"/>
              <a:ext cx="49120" cy="25966"/>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2" name="组合 21"/>
          <p:cNvGrpSpPr/>
          <p:nvPr/>
        </p:nvGrpSpPr>
        <p:grpSpPr>
          <a:xfrm flipH="1">
            <a:off x="9375491" y="506011"/>
            <a:ext cx="2601134" cy="242220"/>
            <a:chOff x="716869" y="488626"/>
            <a:chExt cx="4128680" cy="73843"/>
          </a:xfrm>
        </p:grpSpPr>
        <p:cxnSp>
          <p:nvCxnSpPr>
            <p:cNvPr id="23" name="直接连接符 22"/>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4" name="椭圆 23"/>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28" name="Text Box 44">
            <a:extLst>
              <a:ext uri="{FF2B5EF4-FFF2-40B4-BE49-F238E27FC236}">
                <a16:creationId xmlns:a16="http://schemas.microsoft.com/office/drawing/2014/main" id="{51AF6085-DCE8-5843-8581-551669A195A5}"/>
              </a:ext>
            </a:extLst>
          </p:cNvPr>
          <p:cNvSpPr txBox="1">
            <a:spLocks noChangeArrowheads="1"/>
          </p:cNvSpPr>
          <p:nvPr/>
        </p:nvSpPr>
        <p:spPr bwMode="auto">
          <a:xfrm>
            <a:off x="6314720" y="6210441"/>
            <a:ext cx="5953318" cy="603050"/>
          </a:xfrm>
          <a:prstGeom prst="rect">
            <a:avLst/>
          </a:prstGeom>
          <a:noFill/>
          <a:ln>
            <a:noFill/>
          </a:ln>
          <a:effectLst/>
          <a:extLst>
            <a:ext uri="{909E8E84-426E-40DD-AFC4-6F175D3DCCD1}">
              <a14:hiddenFill xmlns:a14="http://schemas.microsoft.com/office/drawing/2010/main">
                <a:solidFill>
                  <a:srgbClr val="FFFFFF">
                    <a:alpha val="30000"/>
                  </a:srgbClr>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indent="457200" defTabSz="720725">
              <a:lnSpc>
                <a:spcPct val="135000"/>
              </a:lnSpc>
              <a:defRPr sz="1600">
                <a:solidFill>
                  <a:schemeClr val="bg1">
                    <a:lumMod val="50000"/>
                  </a:schemeClr>
                </a:solidFill>
                <a:latin typeface="微软雅黑" panose="020B0503020204020204" pitchFamily="34" charset="-122"/>
                <a:ea typeface="微软雅黑" panose="020B0503020204020204" pitchFamily="34" charset="-122"/>
              </a:defRPr>
            </a:lvl1pPr>
            <a:lvl2pPr defTabSz="720725" eaLnBrk="0" hangingPunct="0">
              <a:defRPr sz="1600">
                <a:latin typeface="Arial" panose="020B0604020202020204" pitchFamily="34" charset="0"/>
                <a:ea typeface="宋体" panose="02010600030101010101" pitchFamily="2" charset="-122"/>
              </a:defRPr>
            </a:lvl2pPr>
            <a:lvl3pPr defTabSz="720725" eaLnBrk="0" hangingPunct="0">
              <a:defRPr sz="1600">
                <a:latin typeface="Arial" panose="020B0604020202020204" pitchFamily="34" charset="0"/>
                <a:ea typeface="宋体" panose="02010600030101010101" pitchFamily="2" charset="-122"/>
              </a:defRPr>
            </a:lvl3pPr>
            <a:lvl4pPr defTabSz="720725" eaLnBrk="0" hangingPunct="0">
              <a:defRPr sz="1600">
                <a:latin typeface="Arial" panose="020B0604020202020204" pitchFamily="34" charset="0"/>
                <a:ea typeface="宋体" panose="02010600030101010101" pitchFamily="2" charset="-122"/>
              </a:defRPr>
            </a:lvl4pPr>
            <a:lvl5pPr defTabSz="720725" eaLnBrk="0" hangingPunct="0">
              <a:defRPr sz="1600">
                <a:latin typeface="Arial" panose="020B0604020202020204" pitchFamily="34" charset="0"/>
                <a:ea typeface="宋体" panose="02010600030101010101" pitchFamily="2" charset="-122"/>
              </a:defRPr>
            </a:lvl5pPr>
            <a:lvl6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6pPr>
            <a:lvl7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7pPr>
            <a:lvl8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8pPr>
            <a:lvl9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9pPr>
          </a:lstStyle>
          <a:p>
            <a:pPr>
              <a:lnSpc>
                <a:spcPct val="150000"/>
              </a:lnSpc>
              <a:spcBef>
                <a:spcPts val="600"/>
              </a:spcBef>
            </a:pP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孪生神经网络模型通过</a:t>
            </a:r>
            <a:r>
              <a:rPr lang="en-US" altLang="zh-TW"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10</a:t>
            </a: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层卷积网段传播每个输入图像，该网段在应用</a:t>
            </a:r>
            <a:r>
              <a:rPr lang="en" altLang="zh-TW" sz="1200" b="1" dirty="0" err="1">
                <a:solidFill>
                  <a:schemeClr val="tx1">
                    <a:lumMod val="95000"/>
                    <a:lumOff val="5000"/>
                  </a:schemeClr>
                </a:solidFill>
                <a:latin typeface="SimSun" panose="02010600030101010101" pitchFamily="2" charset="-122"/>
                <a:ea typeface="SimSun" panose="02010600030101010101" pitchFamily="2" charset="-122"/>
                <a:cs typeface="+mn-ea"/>
                <a:sym typeface="+mn-lt"/>
              </a:rPr>
              <a:t>softmax</a:t>
            </a: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激活的全连接层中连接在一起。</a:t>
            </a:r>
          </a:p>
        </p:txBody>
      </p:sp>
      <p:pic>
        <p:nvPicPr>
          <p:cNvPr id="5" name="图片 4" descr="图示&#10;&#10;描述已自动生成">
            <a:extLst>
              <a:ext uri="{FF2B5EF4-FFF2-40B4-BE49-F238E27FC236}">
                <a16:creationId xmlns:a16="http://schemas.microsoft.com/office/drawing/2014/main" id="{B4544333-4296-2040-B32C-422E587E1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3076" y="1326770"/>
            <a:ext cx="3441991" cy="4464364"/>
          </a:xfrm>
          <a:prstGeom prst="rect">
            <a:avLst/>
          </a:prstGeom>
        </p:spPr>
      </p:pic>
      <p:sp>
        <p:nvSpPr>
          <p:cNvPr id="6" name="矩形 5">
            <a:extLst>
              <a:ext uri="{FF2B5EF4-FFF2-40B4-BE49-F238E27FC236}">
                <a16:creationId xmlns:a16="http://schemas.microsoft.com/office/drawing/2014/main" id="{67CCBDDE-5EB3-0B41-A77D-37B5D1B382DF}"/>
              </a:ext>
            </a:extLst>
          </p:cNvPr>
          <p:cNvSpPr/>
          <p:nvPr/>
        </p:nvSpPr>
        <p:spPr>
          <a:xfrm>
            <a:off x="1183974" y="2362393"/>
            <a:ext cx="5615716" cy="2308324"/>
          </a:xfrm>
          <a:prstGeom prst="rect">
            <a:avLst/>
          </a:prstGeom>
        </p:spPr>
        <p:txBody>
          <a:bodyPr wrap="square">
            <a:spAutoFit/>
          </a:bodyPr>
          <a:lstStyle/>
          <a:p>
            <a:r>
              <a:rPr lang="zh-CN" altLang="zh-CN" sz="2400" dirty="0">
                <a:latin typeface="KaiTi" panose="02010609060101010101" pitchFamily="49" charset="-122"/>
                <a:ea typeface="KaiTi" panose="02010609060101010101" pitchFamily="49" charset="-122"/>
                <a:cs typeface="Times New Roman" panose="02020603050405020304" pitchFamily="18" charset="0"/>
              </a:rPr>
              <a:t>一个</a:t>
            </a:r>
            <a:r>
              <a:rPr lang="en-US" altLang="zh-CN" sz="2400" dirty="0">
                <a:latin typeface="KaiTi" panose="02010609060101010101" pitchFamily="49" charset="-122"/>
                <a:ea typeface="KaiTi" panose="02010609060101010101" pitchFamily="49" charset="-122"/>
                <a:cs typeface="Times New Roman" panose="02020603050405020304" pitchFamily="18" charset="0"/>
              </a:rPr>
              <a:t>10</a:t>
            </a:r>
            <a:r>
              <a:rPr lang="zh-CN" altLang="en-US" sz="2400" dirty="0">
                <a:latin typeface="KaiTi" panose="02010609060101010101" pitchFamily="49" charset="-122"/>
                <a:ea typeface="KaiTi" panose="02010609060101010101" pitchFamily="49" charset="-122"/>
                <a:cs typeface="Times New Roman" panose="02020603050405020304" pitchFamily="18" charset="0"/>
              </a:rPr>
              <a:t>层的孪生神经网络</a:t>
            </a:r>
            <a:r>
              <a:rPr lang="zh-CN" altLang="zh-CN" sz="2400" dirty="0">
                <a:latin typeface="KaiTi" panose="02010609060101010101" pitchFamily="49" charset="-122"/>
                <a:ea typeface="KaiTi" panose="02010609060101010101" pitchFamily="49" charset="-122"/>
                <a:cs typeface="Times New Roman" panose="02020603050405020304" pitchFamily="18" charset="0"/>
              </a:rPr>
              <a:t>模型，它以一对图像作为输入。</a:t>
            </a:r>
            <a:r>
              <a:rPr lang="zh-CN" altLang="en-US" sz="2400" dirty="0">
                <a:latin typeface="KaiTi" panose="02010609060101010101" pitchFamily="49" charset="-122"/>
                <a:ea typeface="KaiTi" panose="02010609060101010101" pitchFamily="49" charset="-122"/>
                <a:cs typeface="Times New Roman" panose="02020603050405020304" pitchFamily="18" charset="0"/>
              </a:rPr>
              <a:t>如图所示</a:t>
            </a:r>
            <a:r>
              <a:rPr lang="zh-CN" altLang="zh-CN" sz="2400" dirty="0">
                <a:latin typeface="KaiTi" panose="02010609060101010101" pitchFamily="49" charset="-122"/>
                <a:ea typeface="KaiTi" panose="02010609060101010101" pitchFamily="49" charset="-122"/>
                <a:cs typeface="Times New Roman" panose="02020603050405020304" pitchFamily="18" charset="0"/>
              </a:rPr>
              <a:t>输入对中的每个图像通过</a:t>
            </a:r>
            <a:r>
              <a:rPr lang="en-US" altLang="zh-CN" sz="2400" dirty="0">
                <a:latin typeface="KaiTi" panose="02010609060101010101" pitchFamily="49" charset="-122"/>
                <a:ea typeface="KaiTi" panose="02010609060101010101" pitchFamily="49" charset="-122"/>
                <a:cs typeface="Times New Roman" panose="02020603050405020304" pitchFamily="18" charset="0"/>
              </a:rPr>
              <a:t>10</a:t>
            </a:r>
            <a:r>
              <a:rPr lang="zh-CN" altLang="zh-CN" sz="2400" dirty="0">
                <a:latin typeface="KaiTi" panose="02010609060101010101" pitchFamily="49" charset="-122"/>
                <a:ea typeface="KaiTi" panose="02010609060101010101" pitchFamily="49" charset="-122"/>
                <a:cs typeface="Times New Roman" panose="02020603050405020304" pitchFamily="18" charset="0"/>
              </a:rPr>
              <a:t>个</a:t>
            </a:r>
            <a:r>
              <a:rPr lang="zh-CN" altLang="en-US" sz="2400" dirty="0">
                <a:latin typeface="KaiTi" panose="02010609060101010101" pitchFamily="49" charset="-122"/>
                <a:ea typeface="KaiTi" panose="02010609060101010101" pitchFamily="49" charset="-122"/>
                <a:cs typeface="Times New Roman" panose="02020603050405020304" pitchFamily="18" charset="0"/>
              </a:rPr>
              <a:t>卷积层和池化</a:t>
            </a:r>
            <a:r>
              <a:rPr lang="zh-CN" altLang="zh-CN" sz="2400" dirty="0">
                <a:latin typeface="KaiTi" panose="02010609060101010101" pitchFamily="49" charset="-122"/>
                <a:ea typeface="KaiTi" panose="02010609060101010101" pitchFamily="49" charset="-122"/>
                <a:cs typeface="Times New Roman" panose="02020603050405020304" pitchFamily="18" charset="0"/>
              </a:rPr>
              <a:t>，然后</a:t>
            </a:r>
            <a:r>
              <a:rPr lang="zh-CN" altLang="en-US" sz="2400" dirty="0">
                <a:latin typeface="KaiTi" panose="02010609060101010101" pitchFamily="49" charset="-122"/>
                <a:ea typeface="KaiTi" panose="02010609060101010101" pitchFamily="49" charset="-122"/>
                <a:cs typeface="Times New Roman" panose="02020603050405020304" pitchFamily="18" charset="0"/>
              </a:rPr>
              <a:t>被展平再</a:t>
            </a:r>
            <a:r>
              <a:rPr lang="zh-CN" altLang="zh-CN" sz="2400" dirty="0">
                <a:latin typeface="KaiTi" panose="02010609060101010101" pitchFamily="49" charset="-122"/>
                <a:ea typeface="KaiTi" panose="02010609060101010101" pitchFamily="49" charset="-122"/>
                <a:cs typeface="Times New Roman" panose="02020603050405020304" pitchFamily="18" charset="0"/>
              </a:rPr>
              <a:t>通过平均池层发送，然后在</a:t>
            </a:r>
            <a:r>
              <a:rPr lang="zh-CN" altLang="en-US" sz="2400" dirty="0">
                <a:latin typeface="KaiTi" panose="02010609060101010101" pitchFamily="49" charset="-122"/>
                <a:ea typeface="KaiTi" panose="02010609060101010101" pitchFamily="49" charset="-122"/>
                <a:cs typeface="Times New Roman" panose="02020603050405020304" pitchFamily="18" charset="0"/>
              </a:rPr>
              <a:t>第一个</a:t>
            </a:r>
            <a:r>
              <a:rPr lang="zh-CN" altLang="zh-CN" sz="2400" dirty="0">
                <a:latin typeface="KaiTi" panose="02010609060101010101" pitchFamily="49" charset="-122"/>
                <a:ea typeface="KaiTi" panose="02010609060101010101" pitchFamily="49" charset="-122"/>
                <a:cs typeface="Times New Roman" panose="02020603050405020304" pitchFamily="18" charset="0"/>
              </a:rPr>
              <a:t>全连接层进行连接。在最后一个全连接的层之后应用</a:t>
            </a:r>
            <a:r>
              <a:rPr lang="en-US" altLang="zh-CN" sz="2400" dirty="0" err="1">
                <a:latin typeface="KaiTi" panose="02010609060101010101" pitchFamily="49" charset="-122"/>
                <a:ea typeface="KaiTi" panose="02010609060101010101" pitchFamily="49" charset="-122"/>
                <a:cs typeface="Times New Roman" panose="02020603050405020304" pitchFamily="18" charset="0"/>
              </a:rPr>
              <a:t>softmax</a:t>
            </a:r>
            <a:r>
              <a:rPr lang="zh-CN" altLang="en-US" sz="2400" dirty="0">
                <a:latin typeface="KaiTi" panose="02010609060101010101" pitchFamily="49" charset="-122"/>
                <a:ea typeface="KaiTi" panose="02010609060101010101" pitchFamily="49" charset="-122"/>
                <a:cs typeface="Times New Roman" panose="02020603050405020304" pitchFamily="18" charset="0"/>
              </a:rPr>
              <a:t>分类</a:t>
            </a:r>
            <a:r>
              <a:rPr lang="zh-CN" altLang="zh-CN" sz="2400" dirty="0">
                <a:latin typeface="KaiTi" panose="02010609060101010101" pitchFamily="49" charset="-122"/>
                <a:ea typeface="KaiTi" panose="02010609060101010101" pitchFamily="49" charset="-122"/>
                <a:cs typeface="Times New Roman" panose="02020603050405020304" pitchFamily="18" charset="0"/>
              </a:rPr>
              <a:t>。</a:t>
            </a:r>
            <a:endParaRPr lang="zh-CN" altLang="en-US" sz="2400"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90726624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randombar(horizontal)">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wipe(up)">
                                      <p:cBhvr>
                                        <p:cTn id="22" dur="500"/>
                                        <p:tgtEl>
                                          <p:spTgt spid="106"/>
                                        </p:tgtEl>
                                      </p:cBhvr>
                                    </p:animEffect>
                                  </p:childTnLst>
                                </p:cTn>
                              </p:par>
                            </p:childTnLst>
                          </p:cTn>
                        </p:par>
                        <p:par>
                          <p:cTn id="23" fill="hold">
                            <p:stCondLst>
                              <p:cond delay="500"/>
                            </p:stCondLst>
                            <p:childTnLst>
                              <p:par>
                                <p:cTn id="24" presetID="52" presetClass="entr" presetSubtype="0"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Scale>
                                      <p:cBhvr>
                                        <p:cTn id="26"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28"/>
                                        </p:tgtEl>
                                        <p:attrNameLst>
                                          <p:attrName>ppt_x</p:attrName>
                                          <p:attrName>ppt_y</p:attrName>
                                        </p:attrNameLst>
                                      </p:cBhvr>
                                    </p:animMotion>
                                    <p:animEffect transition="in" filter="fade">
                                      <p:cBhvr>
                                        <p:cTn id="28"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20" grpId="0" animBg="1"/>
      <p:bldP spid="106" grpId="0" animBg="1"/>
      <p:bldP spid="28" grpId="0" bldLvl="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简约商务人际交往技巧培训PPT模板"/>
</p:tagLst>
</file>

<file path=ppt/tags/tag10.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NUMBER"/>
  <p:tag name="ID" val="547142"/>
  <p:tag name="MH_ORDER" val="1"/>
</p:tagLst>
</file>

<file path=ppt/tags/tag11.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ENTRY"/>
  <p:tag name="ID" val="547142"/>
  <p:tag name="MH_ORDER" val="1"/>
</p:tagLst>
</file>

<file path=ppt/tags/tag2.xml><?xml version="1.0" encoding="utf-8"?>
<p:tagLst xmlns:a="http://schemas.openxmlformats.org/drawingml/2006/main" xmlns:r="http://schemas.openxmlformats.org/officeDocument/2006/relationships" xmlns:p="http://schemas.openxmlformats.org/presentationml/2006/main">
  <p:tag name="TIMING" val="|0.6|1.3"/>
</p:tagLst>
</file>

<file path=ppt/tags/tag3.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OTHERS"/>
  <p:tag name="ID" val="547142"/>
</p:tagLst>
</file>

<file path=ppt/tags/tag4.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ENTRY"/>
  <p:tag name="ID" val="547142"/>
  <p:tag name="MH_ORDER" val="4"/>
</p:tagLst>
</file>

<file path=ppt/tags/tag5.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NUMBER"/>
  <p:tag name="ID" val="547142"/>
  <p:tag name="MH_ORDER" val="4"/>
</p:tagLst>
</file>

<file path=ppt/tags/tag6.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ENTRY"/>
  <p:tag name="ID" val="547142"/>
  <p:tag name="MH_ORDER" val="3"/>
</p:tagLst>
</file>

<file path=ppt/tags/tag7.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NUMBER"/>
  <p:tag name="ID" val="547142"/>
  <p:tag name="MH_ORDER" val="3"/>
</p:tagLst>
</file>

<file path=ppt/tags/tag8.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ENTRY"/>
  <p:tag name="ID" val="547142"/>
  <p:tag name="MH_ORDER" val="2"/>
</p:tagLst>
</file>

<file path=ppt/tags/tag9.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NUMBER"/>
  <p:tag name="ID" val="547142"/>
  <p:tag name="MH_ORDER" val="2"/>
</p:tagLst>
</file>

<file path=ppt/theme/theme1.xml><?xml version="1.0" encoding="utf-8"?>
<a:theme xmlns:a="http://schemas.openxmlformats.org/drawingml/2006/main" name="1">
  <a:themeElements>
    <a:clrScheme name="自定义 152">
      <a:dk1>
        <a:srgbClr val="000000"/>
      </a:dk1>
      <a:lt1>
        <a:srgbClr val="FFFFFF"/>
      </a:lt1>
      <a:dk2>
        <a:srgbClr val="AFE91F"/>
      </a:dk2>
      <a:lt2>
        <a:srgbClr val="B2B2B2"/>
      </a:lt2>
      <a:accent1>
        <a:srgbClr val="1A223D"/>
      </a:accent1>
      <a:accent2>
        <a:srgbClr val="2E3D6C"/>
      </a:accent2>
      <a:accent3>
        <a:srgbClr val="FFFFFF"/>
      </a:accent3>
      <a:accent4>
        <a:srgbClr val="000000"/>
      </a:accent4>
      <a:accent5>
        <a:srgbClr val="BBE6B2"/>
      </a:accent5>
      <a:accent6>
        <a:srgbClr val="3A84C6"/>
      </a:accent6>
      <a:hlink>
        <a:srgbClr val="EC7A24"/>
      </a:hlink>
      <a:folHlink>
        <a:srgbClr val="AB6CCE"/>
      </a:folHlink>
    </a:clrScheme>
    <a:fontScheme name="g0vtrfv2">
      <a:majorFont>
        <a:latin typeface="字魂5号-无外润黑体"/>
        <a:ea typeface="字魂59号-创粗黑"/>
        <a:cs typeface=""/>
      </a:majorFont>
      <a:minorFont>
        <a:latin typeface="字魂5号-无外润黑体"/>
        <a:ea typeface="字魂59号-创粗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outerShdw dist="17961" dir="2700000" algn="ctr" rotWithShape="0">
            <a:schemeClr val="tx1">
              <a:gamma/>
              <a:shade val="60000"/>
              <a:invGamma/>
            </a:schemeClr>
          </a:outerShdw>
        </a:effectLst>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outerShdw dist="17961" dir="2700000" algn="ctr" rotWithShape="0">
            <a:schemeClr val="tx1">
              <a:gamma/>
              <a:shade val="60000"/>
              <a:invGamma/>
            </a:schemeClr>
          </a:outerShdw>
        </a:effectLst>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txDef>
      <a:spPr>
        <a:noFill/>
      </a:spPr>
      <a:bodyPr vert="eaVert"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defPPr>
          <a:defRPr sz="4400" b="1" spc="50" dirty="0">
            <a:ln w="11430"/>
            <a:solidFill>
              <a:schemeClr val="bg1"/>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defRPr>
        </a:defPPr>
      </a:lstStyle>
    </a:txDef>
  </a:objectDefaults>
  <a:extraClrSchemeLst>
    <a:extraClrScheme>
      <a:clrScheme name="2_Default Design 1">
        <a:dk1>
          <a:srgbClr val="000000"/>
        </a:dk1>
        <a:lt1>
          <a:srgbClr val="FFFFFF"/>
        </a:lt1>
        <a:dk2>
          <a:srgbClr val="FDD903"/>
        </a:dk2>
        <a:lt2>
          <a:srgbClr val="B2B2B2"/>
        </a:lt2>
        <a:accent1>
          <a:srgbClr val="FF9900"/>
        </a:accent1>
        <a:accent2>
          <a:srgbClr val="76C73F"/>
        </a:accent2>
        <a:accent3>
          <a:srgbClr val="FFFFFF"/>
        </a:accent3>
        <a:accent4>
          <a:srgbClr val="000000"/>
        </a:accent4>
        <a:accent5>
          <a:srgbClr val="FFCAAA"/>
        </a:accent5>
        <a:accent6>
          <a:srgbClr val="6AB438"/>
        </a:accent6>
        <a:hlink>
          <a:srgbClr val="E2507A"/>
        </a:hlink>
        <a:folHlink>
          <a:srgbClr val="5ACAAF"/>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AFE91F"/>
        </a:dk2>
        <a:lt2>
          <a:srgbClr val="B2B2B2"/>
        </a:lt2>
        <a:accent1>
          <a:srgbClr val="70D34D"/>
        </a:accent1>
        <a:accent2>
          <a:srgbClr val="4192DB"/>
        </a:accent2>
        <a:accent3>
          <a:srgbClr val="FFFFFF"/>
        </a:accent3>
        <a:accent4>
          <a:srgbClr val="000000"/>
        </a:accent4>
        <a:accent5>
          <a:srgbClr val="BBE6B2"/>
        </a:accent5>
        <a:accent6>
          <a:srgbClr val="3A84C6"/>
        </a:accent6>
        <a:hlink>
          <a:srgbClr val="EC7A24"/>
        </a:hlink>
        <a:folHlink>
          <a:srgbClr val="AB6CCE"/>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72D3F6"/>
        </a:dk2>
        <a:lt2>
          <a:srgbClr val="B2B2B2"/>
        </a:lt2>
        <a:accent1>
          <a:srgbClr val="51A0E1"/>
        </a:accent1>
        <a:accent2>
          <a:srgbClr val="7FCD53"/>
        </a:accent2>
        <a:accent3>
          <a:srgbClr val="FFFFFF"/>
        </a:accent3>
        <a:accent4>
          <a:srgbClr val="000000"/>
        </a:accent4>
        <a:accent5>
          <a:srgbClr val="B3CDEE"/>
        </a:accent5>
        <a:accent6>
          <a:srgbClr val="72BA4A"/>
        </a:accent6>
        <a:hlink>
          <a:srgbClr val="CB518E"/>
        </a:hlink>
        <a:folHlink>
          <a:srgbClr val="DB862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761</TotalTime>
  <Words>1493</Words>
  <Application>Microsoft Macintosh PowerPoint</Application>
  <PresentationFormat>宽屏</PresentationFormat>
  <Paragraphs>96</Paragraphs>
  <Slides>15</Slides>
  <Notes>15</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幻灯片标题</vt:lpstr>
      </vt:variant>
      <vt:variant>
        <vt:i4>15</vt:i4>
      </vt:variant>
      <vt:variant>
        <vt:lpstr>自定义放映</vt:lpstr>
      </vt:variant>
      <vt:variant>
        <vt:i4>1</vt:i4>
      </vt:variant>
    </vt:vector>
  </HeadingPairs>
  <TitlesOfParts>
    <vt:vector size="23" baseType="lpstr">
      <vt:lpstr>SimHei</vt:lpstr>
      <vt:lpstr>SimSun</vt:lpstr>
      <vt:lpstr>微软雅黑</vt:lpstr>
      <vt:lpstr>字魂5号-无外润黑体</vt:lpstr>
      <vt:lpstr>KaiTi</vt:lpstr>
      <vt:lpstr>Arial</vt:lpstr>
      <vt:lpstr>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自定义放映 1</vt:lpstr>
    </vt:vector>
  </TitlesOfParts>
  <Company>Guild Design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简约商务人际交往技巧培训PPT模板</dc:title>
  <dc:creator>www.themegallery.com</dc:creator>
  <cp:lastModifiedBy>Office User</cp:lastModifiedBy>
  <cp:revision>511</cp:revision>
  <cp:lastPrinted>2411-12-30T00:00:00Z</cp:lastPrinted>
  <dcterms:created xsi:type="dcterms:W3CDTF">2008-02-28T09:07:00Z</dcterms:created>
  <dcterms:modified xsi:type="dcterms:W3CDTF">2020-12-09T17:14:08Z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2052-10.8.0.6206</vt:lpwstr>
  </property>
</Properties>
</file>